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4"/>
  </p:sldMasterIdLst>
  <p:notesMasterIdLst>
    <p:notesMasterId r:id="rId15"/>
  </p:notesMasterIdLst>
  <p:sldIdLst>
    <p:sldId id="292" r:id="rId5"/>
    <p:sldId id="294" r:id="rId6"/>
    <p:sldId id="295" r:id="rId7"/>
    <p:sldId id="303" r:id="rId8"/>
    <p:sldId id="296" r:id="rId9"/>
    <p:sldId id="304" r:id="rId10"/>
    <p:sldId id="305" r:id="rId11"/>
    <p:sldId id="306" r:id="rId12"/>
    <p:sldId id="307"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61F"/>
    <a:srgbClr val="866191"/>
    <a:srgbClr val="F8B246"/>
    <a:srgbClr val="8C679C"/>
    <a:srgbClr val="659F61"/>
    <a:srgbClr val="0F2D52"/>
    <a:srgbClr val="A12068"/>
    <a:srgbClr val="615D5D"/>
    <a:srgbClr val="588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3"/>
    <p:restoredTop sz="71831" autoAdjust="0"/>
  </p:normalViewPr>
  <p:slideViewPr>
    <p:cSldViewPr snapToGrid="0" snapToObjects="1">
      <p:cViewPr varScale="1">
        <p:scale>
          <a:sx n="82" d="100"/>
          <a:sy n="82" d="100"/>
        </p:scale>
        <p:origin x="2004" y="96"/>
      </p:cViewPr>
      <p:guideLst/>
    </p:cSldViewPr>
  </p:slid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6B6B4-2810-F44D-B880-F9A24551D20B}"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935B0-97A0-DF44-A808-A12F2F4558D2}" type="slidenum">
              <a:rPr lang="en-US" smtClean="0"/>
              <a:t>‹#›</a:t>
            </a:fld>
            <a:endParaRPr lang="en-US"/>
          </a:p>
        </p:txBody>
      </p:sp>
    </p:spTree>
    <p:extLst>
      <p:ext uri="{BB962C8B-B14F-4D97-AF65-F5344CB8AC3E}">
        <p14:creationId xmlns:p14="http://schemas.microsoft.com/office/powerpoint/2010/main" val="268423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F030-F1F0-BF35-5591-A187CBB5E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E2D35-39BE-72FA-8EC4-24B3B673D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23091-AEA3-2048-F865-95E0B239C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3715E9-0C67-5911-5FA4-DB4B1D462D0D}"/>
              </a:ext>
            </a:extLst>
          </p:cNvPr>
          <p:cNvSpPr>
            <a:spLocks noGrp="1"/>
          </p:cNvSpPr>
          <p:nvPr>
            <p:ph type="sldNum" sz="quarter" idx="5"/>
          </p:nvPr>
        </p:nvSpPr>
        <p:spPr/>
        <p:txBody>
          <a:bodyPr/>
          <a:lstStyle/>
          <a:p>
            <a:fld id="{A01935B0-97A0-DF44-A808-A12F2F4558D2}" type="slidenum">
              <a:rPr lang="en-US" smtClean="0"/>
              <a:t>1</a:t>
            </a:fld>
            <a:endParaRPr lang="en-US"/>
          </a:p>
        </p:txBody>
      </p:sp>
    </p:spTree>
    <p:extLst>
      <p:ext uri="{BB962C8B-B14F-4D97-AF65-F5344CB8AC3E}">
        <p14:creationId xmlns:p14="http://schemas.microsoft.com/office/powerpoint/2010/main" val="49595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Hyperlinks are provided on the buttons above. </a:t>
            </a:r>
          </a:p>
          <a:p>
            <a:r>
              <a:rPr lang="en-AU" dirty="0"/>
              <a:t>Chemical Management Procedure:  https://ppr.qed.qld.gov.au/pp/chemical-management-procedure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Chemical Management System flowchart:  https://ppr.qed.qld.gov.au/attachment/chemical-management-system-flowchart.pdf</a:t>
            </a:r>
          </a:p>
          <a:p>
            <a:r>
              <a:rPr lang="en-AU" dirty="0"/>
              <a:t>Chemical Management Guideline:  https://intranet.qed.qld.gov.au/Services/HumanResources/payrollhr/healthwellbeing/abouthealthsafetywellbeing/resources/Documents/chemical-management-guideline.pdf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Chemical Management Procedure – quick check for Principals:  https://education.qld.gov.au/initiativesstrategies/health-safety-wellbeing/Documents/chemical-management-procedure-quick-check.pdf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Access to </a:t>
            </a:r>
            <a:r>
              <a:rPr lang="en-AU" dirty="0" err="1"/>
              <a:t>Chemwatch</a:t>
            </a:r>
            <a:r>
              <a:rPr lang="en-AU" dirty="0"/>
              <a:t> via:  https://jr.chemwatch.</a:t>
            </a:r>
            <a:r>
              <a:rPr lang="en-AU"/>
              <a:t>net/</a:t>
            </a:r>
            <a:endParaRPr lang="en-AU" dirty="0"/>
          </a:p>
        </p:txBody>
      </p:sp>
      <p:sp>
        <p:nvSpPr>
          <p:cNvPr id="4" name="Slide Number Placeholder 3"/>
          <p:cNvSpPr>
            <a:spLocks noGrp="1"/>
          </p:cNvSpPr>
          <p:nvPr>
            <p:ph type="sldNum" sz="quarter" idx="5"/>
          </p:nvPr>
        </p:nvSpPr>
        <p:spPr/>
        <p:txBody>
          <a:bodyPr/>
          <a:lstStyle/>
          <a:p>
            <a:fld id="{A01935B0-97A0-DF44-A808-A12F2F4558D2}" type="slidenum">
              <a:rPr lang="en-US" smtClean="0"/>
              <a:t>10</a:t>
            </a:fld>
            <a:endParaRPr lang="en-US"/>
          </a:p>
        </p:txBody>
      </p:sp>
    </p:spTree>
    <p:extLst>
      <p:ext uri="{BB962C8B-B14F-4D97-AF65-F5344CB8AC3E}">
        <p14:creationId xmlns:p14="http://schemas.microsoft.com/office/powerpoint/2010/main" val="126544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Calibri" panose="020F0502020204030204" pitchFamily="34" charset="0"/>
                <a:cs typeface="Calibri" panose="020F0502020204030204" pitchFamily="34" charset="0"/>
              </a:rPr>
              <a:t>You may already know about the Department of Education’s </a:t>
            </a:r>
            <a:r>
              <a:rPr lang="en-AU" sz="1200" b="1" dirty="0">
                <a:latin typeface="Calibri" panose="020F0502020204030204" pitchFamily="34" charset="0"/>
                <a:cs typeface="Calibri" panose="020F0502020204030204" pitchFamily="34" charset="0"/>
              </a:rPr>
              <a:t>chemical management system</a:t>
            </a:r>
            <a:r>
              <a:rPr lang="en-AU" sz="1200" dirty="0">
                <a:latin typeface="Calibri" panose="020F0502020204030204" pitchFamily="34" charset="0"/>
                <a:cs typeface="Calibri" panose="020F0502020204030204" pitchFamily="34" charset="0"/>
              </a:rPr>
              <a:t>.  </a:t>
            </a:r>
            <a:br>
              <a:rPr lang="en-AU" sz="1200" dirty="0">
                <a:latin typeface="Calibri" panose="020F0502020204030204" pitchFamily="34" charset="0"/>
                <a:cs typeface="Calibri" panose="020F0502020204030204" pitchFamily="34" charset="0"/>
              </a:rPr>
            </a:b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The processes within this system are important as they ensure chemical risks are managed safely. </a:t>
            </a:r>
          </a:p>
          <a:p>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As chemicals need to be managed over extended periods of time, a</a:t>
            </a:r>
            <a:r>
              <a:rPr lang="en-AU" sz="1200" dirty="0">
                <a:latin typeface="Calibri" panose="020F0502020204030204" pitchFamily="34" charset="0"/>
                <a:cs typeface="Calibri" panose="020F0502020204030204" pitchFamily="34" charset="0"/>
              </a:rPr>
              <a:t> </a:t>
            </a:r>
            <a:r>
              <a:rPr lang="en-AU" sz="1200" b="1" dirty="0">
                <a:latin typeface="Calibri" panose="020F0502020204030204" pitchFamily="34" charset="0"/>
                <a:cs typeface="Calibri" panose="020F0502020204030204" pitchFamily="34" charset="0"/>
              </a:rPr>
              <a:t>life cycle</a:t>
            </a:r>
            <a:r>
              <a:rPr lang="en-AU" sz="1200" dirty="0">
                <a:latin typeface="Calibri" panose="020F0502020204030204" pitchFamily="34" charset="0"/>
                <a:cs typeface="Calibri" panose="020F0502020204030204" pitchFamily="34" charset="0"/>
              </a:rPr>
              <a:t> approach is taken, with the workplace roles throughout coordinated by a </a:t>
            </a:r>
            <a:r>
              <a:rPr lang="en-AU" sz="1200" b="1" dirty="0">
                <a:latin typeface="Calibri" panose="020F0502020204030204" pitchFamily="34" charset="0"/>
                <a:cs typeface="Calibri" panose="020F0502020204030204" pitchFamily="34" charset="0"/>
              </a:rPr>
              <a:t>Chemical Management Plan</a:t>
            </a:r>
            <a:r>
              <a:rPr lang="en-AU" sz="1200" dirty="0">
                <a:latin typeface="Calibri" panose="020F0502020204030204" pitchFamily="34" charset="0"/>
                <a:cs typeface="Calibri" panose="020F0502020204030204" pitchFamily="34" charset="0"/>
              </a:rPr>
              <a:t>.</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 </a:t>
            </a:r>
            <a:b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br>
            <a:endParaRPr lang="en-AU"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A recent review of chemical management practices in schools identified some gaps regarding the implementation of basic requirements, such as: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a Chemical Management Plan not being available;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Pre-purchase Chemical Risk Assessments not being completed; and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Calibri" panose="020F0502020204030204" pitchFamily="34" charset="0"/>
              </a:rPr>
              <a:t>a lack of understanding regarding the requirements for Safety Data Sheets (SDS). </a:t>
            </a:r>
          </a:p>
          <a:p>
            <a:endParaRPr lang="en-AU" sz="1200" dirty="0">
              <a:latin typeface="Calibri" panose="020F0502020204030204" pitchFamily="34" charset="0"/>
              <a:cs typeface="Calibri" panose="020F0502020204030204" pitchFamily="34" charset="0"/>
            </a:endParaRPr>
          </a:p>
          <a:p>
            <a:r>
              <a:rPr lang="en-AU" sz="1200" dirty="0">
                <a:latin typeface="Calibri" panose="020F0502020204030204" pitchFamily="34" charset="0"/>
                <a:cs typeface="Calibri" panose="020F0502020204030204" pitchFamily="34" charset="0"/>
              </a:rPr>
              <a:t>Looking at the life cycle process, we can see that these gaps lie within some important components of the BEGINNING of the chemical management life cycle.</a:t>
            </a:r>
          </a:p>
        </p:txBody>
      </p:sp>
      <p:sp>
        <p:nvSpPr>
          <p:cNvPr id="4" name="Slide Number Placeholder 3"/>
          <p:cNvSpPr>
            <a:spLocks noGrp="1"/>
          </p:cNvSpPr>
          <p:nvPr>
            <p:ph type="sldNum" sz="quarter" idx="5"/>
          </p:nvPr>
        </p:nvSpPr>
        <p:spPr/>
        <p:txBody>
          <a:bodyPr/>
          <a:lstStyle/>
          <a:p>
            <a:fld id="{A01935B0-97A0-DF44-A808-A12F2F4558D2}" type="slidenum">
              <a:rPr lang="en-US" smtClean="0"/>
              <a:t>2</a:t>
            </a:fld>
            <a:endParaRPr lang="en-US"/>
          </a:p>
        </p:txBody>
      </p:sp>
    </p:spTree>
    <p:extLst>
      <p:ext uri="{BB962C8B-B14F-4D97-AF65-F5344CB8AC3E}">
        <p14:creationId xmlns:p14="http://schemas.microsoft.com/office/powerpoint/2010/main" val="256062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Chemical Management Plans</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Pre-purchase Chemical Risk Assessments</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 and </a:t>
            </a: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Safety Data Sheets</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 contain important chemical safety information. </a:t>
            </a:r>
            <a:b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b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When these critical requirements are satisfied, it makes it simple to identify risks from chemicals, and manage them safely.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It is important to ensure that these documents are completed, maintained as </a:t>
            </a: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current</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 and made </a:t>
            </a: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readily available</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 to chemical users.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Train </a:t>
            </a:r>
            <a:r>
              <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rPr>
              <a:t>staff in the purpose and location of these documents.</a:t>
            </a:r>
          </a:p>
        </p:txBody>
      </p:sp>
      <p:sp>
        <p:nvSpPr>
          <p:cNvPr id="4" name="Slide Number Placeholder 3"/>
          <p:cNvSpPr>
            <a:spLocks noGrp="1"/>
          </p:cNvSpPr>
          <p:nvPr>
            <p:ph type="sldNum" sz="quarter" idx="5"/>
          </p:nvPr>
        </p:nvSpPr>
        <p:spPr/>
        <p:txBody>
          <a:bodyPr/>
          <a:lstStyle/>
          <a:p>
            <a:fld id="{A01935B0-97A0-DF44-A808-A12F2F4558D2}" type="slidenum">
              <a:rPr lang="en-US" smtClean="0"/>
              <a:t>3</a:t>
            </a:fld>
            <a:endParaRPr lang="en-US"/>
          </a:p>
        </p:txBody>
      </p:sp>
    </p:spTree>
    <p:extLst>
      <p:ext uri="{BB962C8B-B14F-4D97-AF65-F5344CB8AC3E}">
        <p14:creationId xmlns:p14="http://schemas.microsoft.com/office/powerpoint/2010/main" val="28688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B421-59BB-C909-C73C-098E59C44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F3747-AF43-375D-B87A-CB3D2A227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ED898-4881-4E3B-966D-DD144D3CDC0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Chemical Management Plan (CMP) template:  https://education.qld.gov.au/initiativesstrategies/Documents/chemical-management-plan.pdf</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algn="l">
              <a:buFont typeface="Arial" panose="020B0604020202020204" pitchFamily="34" charset="0"/>
              <a:buNone/>
            </a:pPr>
            <a:r>
              <a:rPr lang="en-AU" b="0" i="0" dirty="0">
                <a:solidFill>
                  <a:srgbClr val="333333"/>
                </a:solidFill>
                <a:effectLst/>
                <a:latin typeface="Open Sans" panose="020B0606030504020204" pitchFamily="34" charset="0"/>
              </a:rPr>
              <a:t>Your site may take a single or multi-plan approach depending on the quantity, distribution, and risk levels of chemicals at your workplace.</a:t>
            </a:r>
          </a:p>
          <a:p>
            <a:pPr algn="l">
              <a:buFont typeface="Arial" panose="020B0604020202020204" pitchFamily="34" charset="0"/>
              <a:buNone/>
            </a:pPr>
            <a:r>
              <a:rPr lang="en-AU" b="0" i="0" dirty="0">
                <a:solidFill>
                  <a:srgbClr val="006DC7"/>
                </a:solidFill>
                <a:effectLst/>
                <a:latin typeface="Open Sans" panose="020B0606030504020204" pitchFamily="34" charset="0"/>
              </a:rPr>
              <a:t>CMP example - </a:t>
            </a:r>
            <a:r>
              <a:rPr lang="en-AU" b="1" i="0" dirty="0">
                <a:solidFill>
                  <a:srgbClr val="006DC7"/>
                </a:solidFill>
                <a:effectLst/>
                <a:latin typeface="Open Sans" panose="020B0606030504020204" pitchFamily="34" charset="0"/>
              </a:rPr>
              <a:t>single</a:t>
            </a:r>
            <a:r>
              <a:rPr lang="en-AU" b="0" i="0" dirty="0">
                <a:solidFill>
                  <a:srgbClr val="006DC7"/>
                </a:solidFill>
                <a:effectLst/>
                <a:latin typeface="Open Sans" panose="020B0606030504020204" pitchFamily="34" charset="0"/>
              </a:rPr>
              <a:t> plan approach:  https://intranet.qed.qld.gov.au/Services/HumanResources/payrollhr/healthwellbeing/abouthealthsafetywellbeing/resources/Documents/chemical-management-plan-single-plan-approach-example.pdf</a:t>
            </a:r>
            <a:br>
              <a:rPr lang="en-AU" b="0" i="0" dirty="0">
                <a:solidFill>
                  <a:srgbClr val="333333"/>
                </a:solidFill>
                <a:effectLst/>
                <a:latin typeface="Open Sans" panose="020B0606030504020204" pitchFamily="34" charset="0"/>
              </a:rPr>
            </a:br>
            <a:r>
              <a:rPr lang="en-AU" b="0" i="0" dirty="0">
                <a:solidFill>
                  <a:srgbClr val="333333"/>
                </a:solidFill>
                <a:effectLst/>
                <a:latin typeface="Open Sans" panose="020B0606030504020204" pitchFamily="34" charset="0"/>
              </a:rPr>
              <a:t>CMP </a:t>
            </a:r>
            <a:r>
              <a:rPr lang="en-AU" b="0" i="0" dirty="0">
                <a:solidFill>
                  <a:srgbClr val="006DC7"/>
                </a:solidFill>
                <a:effectLst/>
                <a:latin typeface="Open Sans" panose="020B0606030504020204" pitchFamily="34" charset="0"/>
              </a:rPr>
              <a:t>example - </a:t>
            </a:r>
            <a:r>
              <a:rPr lang="en-AU" b="1" i="0" dirty="0">
                <a:solidFill>
                  <a:srgbClr val="006DC7"/>
                </a:solidFill>
                <a:effectLst/>
                <a:latin typeface="Open Sans" panose="020B0606030504020204" pitchFamily="34" charset="0"/>
              </a:rPr>
              <a:t>multi-plan</a:t>
            </a:r>
            <a:r>
              <a:rPr lang="en-AU" b="0" i="0" dirty="0">
                <a:solidFill>
                  <a:srgbClr val="006DC7"/>
                </a:solidFill>
                <a:effectLst/>
                <a:latin typeface="Open Sans" panose="020B0606030504020204" pitchFamily="34" charset="0"/>
              </a:rPr>
              <a:t> approach:  https://intranet.qed.qld.gov.au/Services/HumanResources/payrollhr/healthwellbeing/abouthealthsafetywellbeing/resources/Documents/chemical-management-plan-multi-plan-approach-example.pdf</a:t>
            </a:r>
            <a:endParaRPr lang="en-AU"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lang="en-AU" b="0" i="0" dirty="0">
                <a:solidFill>
                  <a:srgbClr val="4C535F"/>
                </a:solidFill>
                <a:effectLst/>
                <a:latin typeface="Lato" panose="020F0502020204030203" pitchFamily="34" charset="0"/>
              </a:rPr>
            </a:br>
            <a:r>
              <a:rPr lang="en-AU" b="0" i="0" dirty="0">
                <a:solidFill>
                  <a:srgbClr val="4C535F"/>
                </a:solidFill>
                <a:effectLst/>
                <a:latin typeface="Lato" panose="020F0502020204030203" pitchFamily="34" charset="0"/>
              </a:rPr>
              <a:t>Chemical management is everyone's responsibility, and works best in larger workplaces when each curriculum or operational area manages its own chemicals, with its own CMP and assigned roles.  Tasks may then be shared among a larger number of staff members.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dirty="0">
              <a:ln>
                <a:noFill/>
              </a:ln>
              <a:solidFill>
                <a:srgbClr val="4C535F"/>
              </a:solidFill>
              <a:effectLst/>
              <a:uLnTx/>
              <a:uFillTx/>
              <a:latin typeface="Lato" panose="020F0502020204030203"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dirty="0">
                <a:effectLst/>
                <a:latin typeface="Calibri" panose="020F0502020204030204" pitchFamily="34" charset="0"/>
                <a:ea typeface="Times New Roman" panose="02020603050405020304" pitchFamily="18" charset="0"/>
              </a:rPr>
              <a:t>School leaders can find more information about </a:t>
            </a:r>
            <a:r>
              <a:rPr lang="en-AU" sz="1800" u="none" dirty="0">
                <a:solidFill>
                  <a:schemeClr val="tx1"/>
                </a:solidFill>
                <a:effectLst/>
                <a:latin typeface="Calibri" panose="020F0502020204030204" pitchFamily="34" charset="0"/>
                <a:ea typeface="Times New Roman" panose="02020603050405020304" pitchFamily="18" charset="0"/>
              </a:rPr>
              <a:t>CMPs in the key messages for principals – chemical management factsheet:</a:t>
            </a:r>
            <a:br>
              <a:rPr lang="en-AU" sz="1800" u="none" dirty="0">
                <a:solidFill>
                  <a:schemeClr val="tx1"/>
                </a:solidFill>
                <a:effectLst/>
                <a:latin typeface="Calibri" panose="020F0502020204030204" pitchFamily="34" charset="0"/>
                <a:ea typeface="Times New Roman" panose="02020603050405020304" pitchFamily="18" charset="0"/>
              </a:rPr>
            </a:br>
            <a:r>
              <a:rPr lang="en-AU" sz="1800" u="none" dirty="0">
                <a:solidFill>
                  <a:schemeClr val="tx1"/>
                </a:solidFill>
                <a:effectLst/>
                <a:latin typeface="Calibri" panose="020F0502020204030204" pitchFamily="34" charset="0"/>
                <a:ea typeface="Times New Roman" panose="02020603050405020304" pitchFamily="18" charset="0"/>
              </a:rPr>
              <a:t>https://intranet.qed.qld.gov.au/Services/HumanResources/payrollhr/healthwellbeing/abouthealthsafetywellbeing/resources/Documents/key-messages-for-principals-chemical-management-procedure.pdf</a:t>
            </a:r>
            <a:endParaRPr kumimoji="0" lang="en-AU" sz="12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46769A-A3D6-AB91-A997-F66382EA4A1B}"/>
              </a:ext>
            </a:extLst>
          </p:cNvPr>
          <p:cNvSpPr>
            <a:spLocks noGrp="1"/>
          </p:cNvSpPr>
          <p:nvPr>
            <p:ph type="sldNum" sz="quarter" idx="5"/>
          </p:nvPr>
        </p:nvSpPr>
        <p:spPr/>
        <p:txBody>
          <a:bodyPr/>
          <a:lstStyle/>
          <a:p>
            <a:fld id="{A01935B0-97A0-DF44-A808-A12F2F4558D2}" type="slidenum">
              <a:rPr lang="en-US" smtClean="0"/>
              <a:t>4</a:t>
            </a:fld>
            <a:endParaRPr lang="en-US"/>
          </a:p>
        </p:txBody>
      </p:sp>
    </p:spTree>
    <p:extLst>
      <p:ext uri="{BB962C8B-B14F-4D97-AF65-F5344CB8AC3E}">
        <p14:creationId xmlns:p14="http://schemas.microsoft.com/office/powerpoint/2010/main" val="204786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437F-8F72-8087-23AA-D268215D6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A59E-4C73-FFA4-283F-DF93B7290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31D55-022D-F843-5E0B-89F5C18383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CMPs must be renewed </a:t>
            </a:r>
            <a:r>
              <a:rPr kumimoji="0" lang="en-AU" sz="1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annually</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and brought to the HSW Committee for endorsement, to ensure that the roles assigned are current, and that chemical risks are being adequately managed across the workplace. </a:t>
            </a:r>
            <a:endPar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D1C74E-78F3-8EA6-0A35-2DE2E8D8DC63}"/>
              </a:ext>
            </a:extLst>
          </p:cNvPr>
          <p:cNvSpPr>
            <a:spLocks noGrp="1"/>
          </p:cNvSpPr>
          <p:nvPr>
            <p:ph type="sldNum" sz="quarter" idx="5"/>
          </p:nvPr>
        </p:nvSpPr>
        <p:spPr/>
        <p:txBody>
          <a:bodyPr/>
          <a:lstStyle/>
          <a:p>
            <a:fld id="{A01935B0-97A0-DF44-A808-A12F2F4558D2}" type="slidenum">
              <a:rPr lang="en-US" smtClean="0"/>
              <a:t>5</a:t>
            </a:fld>
            <a:endParaRPr lang="en-US"/>
          </a:p>
        </p:txBody>
      </p:sp>
    </p:spTree>
    <p:extLst>
      <p:ext uri="{BB962C8B-B14F-4D97-AF65-F5344CB8AC3E}">
        <p14:creationId xmlns:p14="http://schemas.microsoft.com/office/powerpoint/2010/main" val="281206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39D2-DE78-FD09-935F-728B99B1F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2EF49-6F4A-147B-883B-A197E9734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D8196-9C53-911B-4476-BB6125C8363C}"/>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staff member responsible for </a:t>
            </a:r>
            <a:r>
              <a:rPr kumimoji="0" lang="en-AU" sz="1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approving</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the assessment, and the staff member responsible for </a:t>
            </a:r>
            <a:r>
              <a:rPr kumimoji="0" lang="en-AU" sz="1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managing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completed assessments are assigned as part of the Chemical Management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 </a:t>
            </a:r>
            <a:r>
              <a:rPr kumimoji="0" lang="en-AU" sz="1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prepurchase assessment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must be formally </a:t>
            </a:r>
            <a:r>
              <a:rPr kumimoji="0" lang="en-AU" sz="1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reviewed every 5 years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 ensure that the stated controls in place for a chemical continue to adequately manage the hazards.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algn="l" fontAlgn="base"/>
            <a:r>
              <a:rPr lang="en-AU" b="0" i="0" dirty="0">
                <a:solidFill>
                  <a:srgbClr val="4C535F"/>
                </a:solidFill>
                <a:effectLst/>
                <a:latin typeface="Lato" panose="020F0502020204030203" pitchFamily="34" charset="0"/>
              </a:rPr>
              <a:t>See the following links for examples of completed pre-purchase risk assessments for:</a:t>
            </a:r>
          </a:p>
          <a:p>
            <a:pPr algn="l" fontAlgn="base">
              <a:buFont typeface="Arial" panose="020B0604020202020204" pitchFamily="34" charset="0"/>
              <a:buNone/>
            </a:pPr>
            <a:r>
              <a:rPr lang="en-AU" b="0" i="0" u="none" dirty="0">
                <a:solidFill>
                  <a:srgbClr val="146A95"/>
                </a:solidFill>
                <a:effectLst/>
                <a:latin typeface="inherit"/>
              </a:rPr>
              <a:t>a </a:t>
            </a:r>
            <a:r>
              <a:rPr lang="en-AU" b="1" i="0" u="none" dirty="0">
                <a:solidFill>
                  <a:srgbClr val="146A95"/>
                </a:solidFill>
                <a:effectLst/>
                <a:latin typeface="inherit"/>
              </a:rPr>
              <a:t>single</a:t>
            </a:r>
            <a:r>
              <a:rPr lang="en-AU" b="0" i="0" u="none" dirty="0">
                <a:solidFill>
                  <a:srgbClr val="146A95"/>
                </a:solidFill>
                <a:effectLst/>
                <a:latin typeface="inherit"/>
              </a:rPr>
              <a:t> chemical purchase:  https://intranet.qed.qld.gov.au/Services/HumanResources/payrollhr/healthwellbeing/abouthealthsafetywellbeing/resources/Documents/pre-purchase-chemical-risk-assessment-single-chemical-example.pdf</a:t>
            </a:r>
            <a:endParaRPr lang="en-AU" b="0" i="0" u="none" dirty="0">
              <a:solidFill>
                <a:srgbClr val="4C535F"/>
              </a:solidFill>
              <a:effectLst/>
              <a:latin typeface="inherit"/>
            </a:endParaRPr>
          </a:p>
          <a:p>
            <a:pPr algn="l" fontAlgn="base">
              <a:buFont typeface="Arial" panose="020B0604020202020204" pitchFamily="34" charset="0"/>
              <a:buNone/>
            </a:pPr>
            <a:r>
              <a:rPr lang="en-AU" b="1" i="0" u="none" dirty="0">
                <a:solidFill>
                  <a:srgbClr val="146A95"/>
                </a:solidFill>
                <a:effectLst/>
                <a:latin typeface="inherit"/>
              </a:rPr>
              <a:t>multiple</a:t>
            </a:r>
            <a:r>
              <a:rPr lang="en-AU" b="0" i="0" u="none" dirty="0">
                <a:solidFill>
                  <a:srgbClr val="146A95"/>
                </a:solidFill>
                <a:effectLst/>
                <a:latin typeface="inherit"/>
              </a:rPr>
              <a:t> chemicals with similar properties:  https://intranet.qed.qld.gov.au/Services/HumanResources/payrollhr/healthwellbeing/abouthealthsafetywellbeing/resources/Documents/pre-purchase-chemical-risk-assessment-multiple-chemicals-example.pdf</a:t>
            </a:r>
            <a:endParaRPr lang="en-AU" b="0" i="0" u="none" dirty="0">
              <a:solidFill>
                <a:srgbClr val="4C535F"/>
              </a:solidFill>
              <a:effectLst/>
              <a:latin typeface="inherit"/>
            </a:endParaRPr>
          </a:p>
        </p:txBody>
      </p:sp>
      <p:sp>
        <p:nvSpPr>
          <p:cNvPr id="4" name="Slide Number Placeholder 3">
            <a:extLst>
              <a:ext uri="{FF2B5EF4-FFF2-40B4-BE49-F238E27FC236}">
                <a16:creationId xmlns:a16="http://schemas.microsoft.com/office/drawing/2014/main" id="{80FAB089-565E-11F5-5F2E-03CBB4CE0FC2}"/>
              </a:ext>
            </a:extLst>
          </p:cNvPr>
          <p:cNvSpPr>
            <a:spLocks noGrp="1"/>
          </p:cNvSpPr>
          <p:nvPr>
            <p:ph type="sldNum" sz="quarter" idx="5"/>
          </p:nvPr>
        </p:nvSpPr>
        <p:spPr/>
        <p:txBody>
          <a:bodyPr/>
          <a:lstStyle/>
          <a:p>
            <a:fld id="{A01935B0-97A0-DF44-A808-A12F2F4558D2}" type="slidenum">
              <a:rPr lang="en-US" smtClean="0"/>
              <a:t>6</a:t>
            </a:fld>
            <a:endParaRPr lang="en-US"/>
          </a:p>
        </p:txBody>
      </p:sp>
    </p:spTree>
    <p:extLst>
      <p:ext uri="{BB962C8B-B14F-4D97-AF65-F5344CB8AC3E}">
        <p14:creationId xmlns:p14="http://schemas.microsoft.com/office/powerpoint/2010/main" val="417004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28BCA-BB08-D5E1-2C5D-FE1935C98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7A786-321E-8706-F5C7-EDDEC053D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DE5A2-CE68-035D-6A0C-F20D583FF4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 typeface="Courier New" panose="02070309020205020404" pitchFamily="49" charset="0"/>
              <a:buNone/>
              <a:tabLst>
                <a:tab pos="228600" algn="l"/>
                <a:tab pos="457200" algn="l"/>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 ‘vendor’ SDS is one written by the manufacturer/importer/supplier of the chemical.  </a:t>
            </a:r>
          </a:p>
          <a:p>
            <a:pPr marL="0" marR="0" lvl="0" indent="0" algn="l" defTabSz="914400" rtl="0" eaLnBrk="1" fontAlgn="auto" latinLnBrk="0" hangingPunct="1">
              <a:lnSpc>
                <a:spcPct val="100000"/>
              </a:lnSpc>
              <a:spcBef>
                <a:spcPts val="400"/>
              </a:spcBef>
              <a:spcAft>
                <a:spcPts val="400"/>
              </a:spcAft>
              <a:buClrTx/>
              <a:buSzTx/>
              <a:buFont typeface="Courier New" panose="02070309020205020404" pitchFamily="49" charset="0"/>
              <a:buNone/>
              <a:tabLst>
                <a:tab pos="228600" algn="l"/>
                <a:tab pos="457200" algn="l"/>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A vendor SDS can be sourced directly from suppliers or manufacturers, or found by searching the </a:t>
            </a:r>
            <a:r>
              <a:rPr kumimoji="0" lang="en-AU" sz="1200" b="0" i="0" u="none" strike="noStrike" kern="1200" cap="none" spc="0" normalizeH="0" baseline="0" noProof="0" dirty="0" err="1">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Chemwatch</a:t>
            </a: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 online library of SDS.</a:t>
            </a:r>
            <a:endParaRPr kumimoji="0" lang="en-AU" sz="1200" b="0"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 typeface="Courier New" panose="02070309020205020404" pitchFamily="49" charset="0"/>
              <a:buNone/>
              <a:tabLst>
                <a:tab pos="228600" algn="l"/>
                <a:tab pos="457200" algn="l"/>
              </a:tabLst>
              <a:defRPr/>
            </a:pPr>
            <a:r>
              <a:rPr kumimoji="0" lang="en-AU" sz="1200" b="0"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Complete a </a:t>
            </a:r>
            <a:r>
              <a:rPr kumimoji="0" lang="en-AU" sz="1200" b="1"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stocktake</a:t>
            </a:r>
            <a:r>
              <a:rPr kumimoji="0" lang="en-AU" sz="1200" b="0"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 each year to ensure that the list of chemicals in your </a:t>
            </a:r>
            <a:r>
              <a:rPr kumimoji="0" lang="en-AU" sz="1200" b="1" i="0" strike="noStrike" kern="1200" cap="none" spc="0" normalizeH="0" baseline="0" dirty="0" err="1">
                <a:ln>
                  <a:noFill/>
                </a:ln>
                <a:effectLst/>
                <a:uLnTx/>
                <a:uFillTx/>
                <a:latin typeface="Arial" panose="020B0604020202020204" pitchFamily="34" charset="0"/>
                <a:ea typeface="DengXian" panose="02010600030101010101" pitchFamily="2" charset="-122"/>
                <a:cs typeface="Arial" panose="020B0604020202020204" pitchFamily="34" charset="0"/>
              </a:rPr>
              <a:t>Chemwatch</a:t>
            </a:r>
            <a:r>
              <a:rPr kumimoji="0" lang="en-AU" sz="1200" b="1"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 manifest </a:t>
            </a:r>
            <a:r>
              <a:rPr kumimoji="0" lang="en-AU" sz="1200" b="0"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and </a:t>
            </a:r>
            <a:r>
              <a:rPr kumimoji="0" lang="en-AU" sz="1200" b="1"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SDS </a:t>
            </a:r>
            <a:r>
              <a:rPr kumimoji="0" lang="en-AU" sz="1200" b="0" i="0" strike="noStrike" kern="1200" cap="none" spc="0" normalizeH="0" baseline="0" dirty="0">
                <a:ln>
                  <a:noFill/>
                </a:ln>
                <a:effectLst/>
                <a:uLnTx/>
                <a:uFillTx/>
                <a:latin typeface="Arial" panose="020B0604020202020204" pitchFamily="34" charset="0"/>
                <a:ea typeface="DengXian" panose="02010600030101010101" pitchFamily="2" charset="-122"/>
                <a:cs typeface="Arial" panose="020B0604020202020204" pitchFamily="34" charset="0"/>
              </a:rPr>
              <a:t>match the chemicals on site.</a:t>
            </a:r>
          </a:p>
        </p:txBody>
      </p:sp>
      <p:sp>
        <p:nvSpPr>
          <p:cNvPr id="4" name="Slide Number Placeholder 3">
            <a:extLst>
              <a:ext uri="{FF2B5EF4-FFF2-40B4-BE49-F238E27FC236}">
                <a16:creationId xmlns:a16="http://schemas.microsoft.com/office/drawing/2014/main" id="{DB3FA546-B34A-8F85-D2D2-8C23276C7C0A}"/>
              </a:ext>
            </a:extLst>
          </p:cNvPr>
          <p:cNvSpPr>
            <a:spLocks noGrp="1"/>
          </p:cNvSpPr>
          <p:nvPr>
            <p:ph type="sldNum" sz="quarter" idx="5"/>
          </p:nvPr>
        </p:nvSpPr>
        <p:spPr/>
        <p:txBody>
          <a:bodyPr/>
          <a:lstStyle/>
          <a:p>
            <a:fld id="{A01935B0-97A0-DF44-A808-A12F2F4558D2}" type="slidenum">
              <a:rPr lang="en-US" smtClean="0"/>
              <a:t>7</a:t>
            </a:fld>
            <a:endParaRPr lang="en-US"/>
          </a:p>
        </p:txBody>
      </p:sp>
    </p:spTree>
    <p:extLst>
      <p:ext uri="{BB962C8B-B14F-4D97-AF65-F5344CB8AC3E}">
        <p14:creationId xmlns:p14="http://schemas.microsoft.com/office/powerpoint/2010/main" val="285884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71389-ADC2-2468-8274-62BCC9AB9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E9757-4E4A-F6B7-05F5-D7CED33A0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16A90-FBCD-8869-D61A-D4BFCEB8C7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 typeface="Courier New" panose="02070309020205020404" pitchFamily="49" charset="0"/>
              <a:buNone/>
              <a:tabLst>
                <a:tab pos="228600" algn="l"/>
                <a:tab pos="457200" algn="l"/>
              </a:tabLst>
              <a:defRPr/>
            </a:pPr>
            <a:r>
              <a:rPr lang="en-AU" sz="1200" dirty="0">
                <a:effectLst/>
                <a:latin typeface="Century Gothic" panose="020B0502020202020204" pitchFamily="34" charset="0"/>
                <a:ea typeface="Cambria" panose="02040503050406030204" pitchFamily="18" charset="0"/>
                <a:cs typeface="Times New Roman" panose="02020603050405020304" pitchFamily="18" charset="0"/>
              </a:rPr>
              <a:t>Determine, in consultation with relevant employees, if SDS are to be made readily accessible ONLINE in </a:t>
            </a:r>
            <a:r>
              <a:rPr lang="en-AU" sz="1200" b="1" dirty="0" err="1">
                <a:effectLst/>
                <a:latin typeface="Century Gothic" panose="020B0502020202020204" pitchFamily="34" charset="0"/>
                <a:ea typeface="Cambria" panose="02040503050406030204" pitchFamily="18" charset="0"/>
                <a:cs typeface="Times New Roman" panose="02020603050405020304" pitchFamily="18" charset="0"/>
              </a:rPr>
              <a:t>Chemwatch</a:t>
            </a:r>
            <a:r>
              <a:rPr lang="en-AU" sz="1200" dirty="0">
                <a:effectLst/>
                <a:latin typeface="Century Gothic" panose="020B0502020202020204" pitchFamily="34" charset="0"/>
                <a:ea typeface="Cambria" panose="02040503050406030204" pitchFamily="18" charset="0"/>
                <a:cs typeface="Times New Roman" panose="02020603050405020304" pitchFamily="18" charset="0"/>
              </a:rPr>
              <a:t> or a network location, or OFFLINE as </a:t>
            </a:r>
            <a:r>
              <a:rPr lang="en-AU" sz="1200" b="1" dirty="0">
                <a:effectLst/>
                <a:latin typeface="Century Gothic" panose="020B0502020202020204" pitchFamily="34" charset="0"/>
                <a:ea typeface="Cambria" panose="02040503050406030204" pitchFamily="18" charset="0"/>
                <a:cs typeface="Times New Roman" panose="02020603050405020304" pitchFamily="18" charset="0"/>
              </a:rPr>
              <a:t>hard copies</a:t>
            </a:r>
            <a:r>
              <a:rPr lang="en-AU" sz="1200" dirty="0">
                <a:effectLst/>
                <a:latin typeface="Century Gothic" panose="020B0502020202020204" pitchFamily="34" charset="0"/>
                <a:ea typeface="Cambria" panose="02040503050406030204" pitchFamily="18" charset="0"/>
                <a:cs typeface="Times New Roman" panose="02020603050405020304" pitchFamily="18" charset="0"/>
              </a:rPr>
              <a:t>. </a:t>
            </a:r>
            <a:br>
              <a:rPr lang="en-AU" sz="1200" dirty="0">
                <a:effectLst/>
                <a:latin typeface="Century Gothic" panose="020B0502020202020204" pitchFamily="34" charset="0"/>
                <a:ea typeface="Cambria" panose="02040503050406030204" pitchFamily="18" charset="0"/>
                <a:cs typeface="Times New Roman" panose="02020603050405020304" pitchFamily="18" charset="0"/>
              </a:rPr>
            </a:br>
            <a:r>
              <a:rPr lang="en-AU" sz="1200" dirty="0" err="1">
                <a:effectLst/>
                <a:latin typeface="Century Gothic" panose="020B0502020202020204" pitchFamily="34" charset="0"/>
                <a:ea typeface="Cambria" panose="02040503050406030204" pitchFamily="18" charset="0"/>
                <a:cs typeface="Times New Roman" panose="02020603050405020304" pitchFamily="18" charset="0"/>
              </a:rPr>
              <a:t>Chemwatch</a:t>
            </a:r>
            <a:r>
              <a:rPr lang="en-AU" sz="1200" dirty="0">
                <a:effectLst/>
                <a:latin typeface="Century Gothic" panose="020B0502020202020204" pitchFamily="34" charset="0"/>
                <a:ea typeface="Cambria" panose="02040503050406030204" pitchFamily="18" charset="0"/>
                <a:cs typeface="Times New Roman" panose="02020603050405020304" pitchFamily="18" charset="0"/>
              </a:rPr>
              <a:t> will automatically update your SDS.  If you store SDS outside this program, remember that you must manually replace them to ensure they stay current.</a:t>
            </a:r>
            <a:endParaRPr kumimoji="0" lang="en-AU" sz="1200" b="0" i="0" u="none" strike="noStrike" kern="1200" cap="none" spc="0" normalizeH="0" baseline="0" noProof="0" dirty="0">
              <a:ln>
                <a:noFill/>
              </a:ln>
              <a:solidFill>
                <a:prstClr val="white"/>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lvl="0" indent="0">
              <a:spcBef>
                <a:spcPts val="400"/>
              </a:spcBef>
              <a:spcAft>
                <a:spcPts val="400"/>
              </a:spcAft>
              <a:buFont typeface="Courier New" panose="02070309020205020404" pitchFamily="49" charset="0"/>
              <a:buNone/>
              <a:tabLst>
                <a:tab pos="228600" algn="l"/>
                <a:tab pos="457200" algn="l"/>
              </a:tabLst>
            </a:pPr>
            <a:r>
              <a:rPr lang="en-AU" sz="1200" b="0"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An </a:t>
            </a:r>
            <a:r>
              <a:rPr lang="en-AU" sz="1200" b="1"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SDS</a:t>
            </a:r>
            <a:r>
              <a:rPr lang="en-AU" sz="1200"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 is only valid for </a:t>
            </a:r>
            <a:r>
              <a:rPr lang="en-AU" sz="1200" b="1"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five years </a:t>
            </a:r>
            <a:r>
              <a:rPr lang="en-AU" sz="1200" b="0"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from its </a:t>
            </a:r>
            <a:r>
              <a:rPr lang="en-AU" sz="1200" b="1"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Issue Date</a:t>
            </a:r>
            <a:r>
              <a:rPr lang="en-AU" sz="1200" dirty="0">
                <a:solidFill>
                  <a:srgbClr val="E72300"/>
                </a:solidFill>
                <a:effectLst/>
                <a:latin typeface="Century Gothic" panose="020B0502020202020204" pitchFamily="34" charset="0"/>
                <a:ea typeface="Cambria" panose="020405030504060302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86BC4A20-44B4-98D7-3451-D09D7FB59D4C}"/>
              </a:ext>
            </a:extLst>
          </p:cNvPr>
          <p:cNvSpPr>
            <a:spLocks noGrp="1"/>
          </p:cNvSpPr>
          <p:nvPr>
            <p:ph type="sldNum" sz="quarter" idx="5"/>
          </p:nvPr>
        </p:nvSpPr>
        <p:spPr/>
        <p:txBody>
          <a:bodyPr/>
          <a:lstStyle/>
          <a:p>
            <a:fld id="{A01935B0-97A0-DF44-A808-A12F2F4558D2}" type="slidenum">
              <a:rPr lang="en-US" smtClean="0"/>
              <a:t>8</a:t>
            </a:fld>
            <a:endParaRPr lang="en-US"/>
          </a:p>
        </p:txBody>
      </p:sp>
    </p:spTree>
    <p:extLst>
      <p:ext uri="{BB962C8B-B14F-4D97-AF65-F5344CB8AC3E}">
        <p14:creationId xmlns:p14="http://schemas.microsoft.com/office/powerpoint/2010/main" val="303965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935C8-5E7F-7920-CFD7-01C543AE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5B411-D6B5-4E1D-6FDD-FFF71394E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D299A-8225-E6AE-3235-60323AF8FE04}"/>
              </a:ext>
            </a:extLst>
          </p:cNvPr>
          <p:cNvSpPr>
            <a:spLocks noGrp="1"/>
          </p:cNvSpPr>
          <p:nvPr>
            <p:ph type="body" idx="1"/>
          </p:nvPr>
        </p:nvSpPr>
        <p:spPr/>
        <p:txBody>
          <a:bodyPr/>
          <a:lstStyle/>
          <a:p>
            <a:r>
              <a:rPr lang="en-AU" dirty="0"/>
              <a:t>Chemical Management course:  https://catalogue.qlearn.eq.edu.au/browse/education-futures-institute/courses/chemical-management</a:t>
            </a:r>
          </a:p>
        </p:txBody>
      </p:sp>
      <p:sp>
        <p:nvSpPr>
          <p:cNvPr id="4" name="Slide Number Placeholder 3">
            <a:extLst>
              <a:ext uri="{FF2B5EF4-FFF2-40B4-BE49-F238E27FC236}">
                <a16:creationId xmlns:a16="http://schemas.microsoft.com/office/drawing/2014/main" id="{9E8D3101-35CE-1847-CCB5-933F36D595ED}"/>
              </a:ext>
            </a:extLst>
          </p:cNvPr>
          <p:cNvSpPr>
            <a:spLocks noGrp="1"/>
          </p:cNvSpPr>
          <p:nvPr>
            <p:ph type="sldNum" sz="quarter" idx="5"/>
          </p:nvPr>
        </p:nvSpPr>
        <p:spPr/>
        <p:txBody>
          <a:bodyPr/>
          <a:lstStyle/>
          <a:p>
            <a:fld id="{A01935B0-97A0-DF44-A808-A12F2F4558D2}" type="slidenum">
              <a:rPr lang="en-US" smtClean="0"/>
              <a:t>9</a:t>
            </a:fld>
            <a:endParaRPr lang="en-US"/>
          </a:p>
        </p:txBody>
      </p:sp>
    </p:spTree>
    <p:extLst>
      <p:ext uri="{BB962C8B-B14F-4D97-AF65-F5344CB8AC3E}">
        <p14:creationId xmlns:p14="http://schemas.microsoft.com/office/powerpoint/2010/main" val="3845760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02C69-EA58-31DF-E1EC-69D8B82E8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914400" y="1027964"/>
            <a:ext cx="10363200" cy="2141321"/>
          </a:xfrm>
        </p:spPr>
        <p:txBody>
          <a:bodyPr anchor="b"/>
          <a:lstStyle>
            <a:lvl1pPr algn="ctr">
              <a:defRPr sz="4500">
                <a:solidFill>
                  <a:schemeClr val="bg1"/>
                </a:solidFill>
                <a:latin typeface="Arial" charset="0"/>
                <a:ea typeface="Arial" charset="0"/>
                <a:cs typeface="Arial"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429002"/>
            <a:ext cx="9144000" cy="606285"/>
          </a:xfrm>
        </p:spPr>
        <p:txBody>
          <a:bodyPr/>
          <a:lstStyle>
            <a:lvl1pPr marL="0" indent="0" algn="ctr">
              <a:buNone/>
              <a:defRPr sz="180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420713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ary - The assemb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C94963-6940-16BD-E266-47199B7C73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BC69F53-C361-48CE-D908-144825002818}"/>
              </a:ext>
            </a:extLst>
          </p:cNvPr>
          <p:cNvSpPr>
            <a:spLocks noGrp="1"/>
          </p:cNvSpPr>
          <p:nvPr>
            <p:ph type="title"/>
          </p:nvPr>
        </p:nvSpPr>
        <p:spPr>
          <a:xfrm>
            <a:off x="360000" y="468000"/>
            <a:ext cx="11469448" cy="578375"/>
          </a:xfrm>
        </p:spPr>
        <p:txBody>
          <a:bodyPr>
            <a:noAutofit/>
          </a:bodyPr>
          <a:lstStyle/>
          <a:p>
            <a:r>
              <a:rPr lang="en-GB" dirty="0">
                <a:solidFill>
                  <a:srgbClr val="007687"/>
                </a:solidFill>
              </a:rPr>
              <a:t>Click to edit Master title style</a:t>
            </a:r>
            <a:endParaRPr lang="en-US" dirty="0">
              <a:solidFill>
                <a:srgbClr val="007687"/>
              </a:solidFill>
            </a:endParaRPr>
          </a:p>
        </p:txBody>
      </p:sp>
      <p:sp>
        <p:nvSpPr>
          <p:cNvPr id="4" name="Content Placeholder 2">
            <a:extLst>
              <a:ext uri="{FF2B5EF4-FFF2-40B4-BE49-F238E27FC236}">
                <a16:creationId xmlns:a16="http://schemas.microsoft.com/office/drawing/2014/main" id="{45B675F0-2F2E-73E2-1E58-DC42FD795EED}"/>
              </a:ext>
            </a:extLst>
          </p:cNvPr>
          <p:cNvSpPr>
            <a:spLocks noGrp="1"/>
          </p:cNvSpPr>
          <p:nvPr>
            <p:ph idx="1"/>
          </p:nvPr>
        </p:nvSpPr>
        <p:spPr>
          <a:xfrm>
            <a:off x="360000" y="1141200"/>
            <a:ext cx="11469448" cy="4351338"/>
          </a:xfrm>
        </p:spPr>
        <p:txBody>
          <a:bodyPr>
            <a:noAutofit/>
          </a:bodyPr>
          <a:lstStyle/>
          <a:p>
            <a:pPr lvl="0"/>
            <a:r>
              <a:rPr lang="en-GB" dirty="0"/>
              <a:t>Click to edit Master text styles</a:t>
            </a:r>
          </a:p>
        </p:txBody>
      </p:sp>
    </p:spTree>
    <p:extLst>
      <p:ext uri="{BB962C8B-B14F-4D97-AF65-F5344CB8AC3E}">
        <p14:creationId xmlns:p14="http://schemas.microsoft.com/office/powerpoint/2010/main" val="208778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ondary - The assemb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C69F53-C361-48CE-D908-144825002818}"/>
              </a:ext>
            </a:extLst>
          </p:cNvPr>
          <p:cNvSpPr>
            <a:spLocks noGrp="1"/>
          </p:cNvSpPr>
          <p:nvPr>
            <p:ph type="title"/>
          </p:nvPr>
        </p:nvSpPr>
        <p:spPr>
          <a:xfrm>
            <a:off x="360000" y="468000"/>
            <a:ext cx="11469448" cy="578375"/>
          </a:xfrm>
        </p:spPr>
        <p:txBody>
          <a:bodyPr>
            <a:noAutofit/>
          </a:bodyPr>
          <a:lstStyle/>
          <a:p>
            <a:r>
              <a:rPr lang="en-GB" dirty="0">
                <a:solidFill>
                  <a:srgbClr val="007687"/>
                </a:solidFill>
              </a:rPr>
              <a:t>Click to edit Master title style</a:t>
            </a:r>
            <a:endParaRPr lang="en-US" dirty="0">
              <a:solidFill>
                <a:srgbClr val="007687"/>
              </a:solidFill>
            </a:endParaRPr>
          </a:p>
        </p:txBody>
      </p:sp>
      <p:sp>
        <p:nvSpPr>
          <p:cNvPr id="4" name="Content Placeholder 2">
            <a:extLst>
              <a:ext uri="{FF2B5EF4-FFF2-40B4-BE49-F238E27FC236}">
                <a16:creationId xmlns:a16="http://schemas.microsoft.com/office/drawing/2014/main" id="{45B675F0-2F2E-73E2-1E58-DC42FD795EED}"/>
              </a:ext>
            </a:extLst>
          </p:cNvPr>
          <p:cNvSpPr>
            <a:spLocks noGrp="1"/>
          </p:cNvSpPr>
          <p:nvPr>
            <p:ph idx="1"/>
          </p:nvPr>
        </p:nvSpPr>
        <p:spPr>
          <a:xfrm>
            <a:off x="360000" y="1141200"/>
            <a:ext cx="11469448" cy="4351338"/>
          </a:xfrm>
        </p:spPr>
        <p:txBody>
          <a:bodyPr>
            <a:noAutofit/>
          </a:bodyPr>
          <a:lstStyle/>
          <a:p>
            <a:pPr lvl="0"/>
            <a:r>
              <a:rPr lang="en-GB" dirty="0"/>
              <a:t>Click to edit Master text styles</a:t>
            </a:r>
          </a:p>
        </p:txBody>
      </p:sp>
    </p:spTree>
    <p:extLst>
      <p:ext uri="{BB962C8B-B14F-4D97-AF65-F5344CB8AC3E}">
        <p14:creationId xmlns:p14="http://schemas.microsoft.com/office/powerpoint/2010/main" val="355968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ondary-The Southern River B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A4B5-130C-5C93-EAAD-36C4049CBC05}"/>
              </a:ext>
            </a:extLst>
          </p:cNvPr>
          <p:cNvSpPr>
            <a:spLocks noGrp="1"/>
          </p:cNvSpPr>
          <p:nvPr>
            <p:ph type="title"/>
          </p:nvPr>
        </p:nvSpPr>
        <p:spPr>
          <a:xfrm>
            <a:off x="360000" y="468000"/>
            <a:ext cx="11469448" cy="578375"/>
          </a:xfrm>
        </p:spPr>
        <p:txBody>
          <a:bodyPr>
            <a:noAutofit/>
          </a:bodyPr>
          <a:lstStyle/>
          <a:p>
            <a:r>
              <a:rPr lang="en-GB" dirty="0">
                <a:solidFill>
                  <a:srgbClr val="007687"/>
                </a:solidFill>
              </a:rPr>
              <a:t>Click to edit Master title style</a:t>
            </a:r>
            <a:endParaRPr lang="en-US" dirty="0">
              <a:solidFill>
                <a:srgbClr val="007687"/>
              </a:solidFill>
            </a:endParaRPr>
          </a:p>
        </p:txBody>
      </p:sp>
      <p:sp>
        <p:nvSpPr>
          <p:cNvPr id="6" name="Content Placeholder 2">
            <a:extLst>
              <a:ext uri="{FF2B5EF4-FFF2-40B4-BE49-F238E27FC236}">
                <a16:creationId xmlns:a16="http://schemas.microsoft.com/office/drawing/2014/main" id="{563DD1D2-3C26-3DF6-8AE8-AC76684A7EB5}"/>
              </a:ext>
            </a:extLst>
          </p:cNvPr>
          <p:cNvSpPr>
            <a:spLocks noGrp="1"/>
          </p:cNvSpPr>
          <p:nvPr>
            <p:ph idx="1"/>
          </p:nvPr>
        </p:nvSpPr>
        <p:spPr>
          <a:xfrm>
            <a:off x="360000" y="1141200"/>
            <a:ext cx="11469448" cy="4351338"/>
          </a:xfrm>
        </p:spPr>
        <p:txBody>
          <a:bodyPr>
            <a:noAutofit/>
          </a:bodyPr>
          <a:lstStyle/>
          <a:p>
            <a:pPr lvl="0"/>
            <a:r>
              <a:rPr lang="en-GB" dirty="0"/>
              <a:t>Click to edit Master text styles</a:t>
            </a:r>
          </a:p>
        </p:txBody>
      </p:sp>
    </p:spTree>
    <p:extLst>
      <p:ext uri="{BB962C8B-B14F-4D97-AF65-F5344CB8AC3E}">
        <p14:creationId xmlns:p14="http://schemas.microsoft.com/office/powerpoint/2010/main" val="2233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ondary-The Stepping Ston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C69F53-C361-48CE-D908-144825002818}"/>
              </a:ext>
            </a:extLst>
          </p:cNvPr>
          <p:cNvSpPr>
            <a:spLocks noGrp="1"/>
          </p:cNvSpPr>
          <p:nvPr>
            <p:ph type="title"/>
          </p:nvPr>
        </p:nvSpPr>
        <p:spPr>
          <a:xfrm>
            <a:off x="360000" y="468000"/>
            <a:ext cx="11469448" cy="578375"/>
          </a:xfrm>
        </p:spPr>
        <p:txBody>
          <a:bodyPr>
            <a:noAutofit/>
          </a:bodyPr>
          <a:lstStyle/>
          <a:p>
            <a:r>
              <a:rPr lang="en-GB" dirty="0">
                <a:solidFill>
                  <a:srgbClr val="007687"/>
                </a:solidFill>
              </a:rPr>
              <a:t>Click to edit Master title style</a:t>
            </a:r>
            <a:endParaRPr lang="en-US" dirty="0">
              <a:solidFill>
                <a:srgbClr val="007687"/>
              </a:solidFill>
            </a:endParaRPr>
          </a:p>
        </p:txBody>
      </p:sp>
      <p:sp>
        <p:nvSpPr>
          <p:cNvPr id="4" name="Content Placeholder 2">
            <a:extLst>
              <a:ext uri="{FF2B5EF4-FFF2-40B4-BE49-F238E27FC236}">
                <a16:creationId xmlns:a16="http://schemas.microsoft.com/office/drawing/2014/main" id="{45B675F0-2F2E-73E2-1E58-DC42FD795EED}"/>
              </a:ext>
            </a:extLst>
          </p:cNvPr>
          <p:cNvSpPr>
            <a:spLocks noGrp="1"/>
          </p:cNvSpPr>
          <p:nvPr>
            <p:ph idx="1"/>
          </p:nvPr>
        </p:nvSpPr>
        <p:spPr>
          <a:xfrm>
            <a:off x="360000" y="1141200"/>
            <a:ext cx="11469448" cy="4351338"/>
          </a:xfrm>
        </p:spPr>
        <p:txBody>
          <a:bodyPr>
            <a:noAutofit/>
          </a:bodyPr>
          <a:lstStyle/>
          <a:p>
            <a:pPr lvl="0"/>
            <a:r>
              <a:rPr lang="en-GB" dirty="0"/>
              <a:t>Click to edit Master text styles</a:t>
            </a:r>
          </a:p>
        </p:txBody>
      </p:sp>
    </p:spTree>
    <p:extLst>
      <p:ext uri="{BB962C8B-B14F-4D97-AF65-F5344CB8AC3E}">
        <p14:creationId xmlns:p14="http://schemas.microsoft.com/office/powerpoint/2010/main" val="2682854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screenshot, design&#10;&#10;Description automatically generated">
            <a:extLst>
              <a:ext uri="{FF2B5EF4-FFF2-40B4-BE49-F238E27FC236}">
                <a16:creationId xmlns:a16="http://schemas.microsoft.com/office/drawing/2014/main" id="{8E0E6CF4-E2E3-6E78-24B9-1258BDCAC0A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60000" y="810000"/>
            <a:ext cx="11466240" cy="724921"/>
          </a:xfrm>
          <a:prstGeom prst="rect">
            <a:avLst/>
          </a:prstGeom>
        </p:spPr>
        <p:txBody>
          <a:bodyPr vert="horz" lIns="91440" tIns="45720" rIns="91440" bIns="4572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60000" y="1825625"/>
            <a:ext cx="1146624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51380569"/>
      </p:ext>
    </p:extLst>
  </p:cSld>
  <p:clrMap bg1="lt1" tx1="dk1" bg2="lt2" tx2="dk2" accent1="accent1" accent2="accent2" accent3="accent3" accent4="accent4" accent5="accent5" accent6="accent6" hlink="hlink" folHlink="folHlink"/>
  <p:sldLayoutIdLst>
    <p:sldLayoutId id="2147483684" r:id="rId1"/>
    <p:sldLayoutId id="2147483706" r:id="rId2"/>
    <p:sldLayoutId id="2147483707" r:id="rId3"/>
    <p:sldLayoutId id="2147483708" r:id="rId4"/>
    <p:sldLayoutId id="2147483709" r:id="rId5"/>
  </p:sldLayoutIdLst>
  <p:txStyles>
    <p:title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hyperlink" Target="https://education.qld.gov.au/initiativesstrategies/health-safety-wellbeing/Documents/chemical-management-procedure-quick-check.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ppr.qed.qld.gov.au/pp/chemical-management-procedure" TargetMode="External"/><Relationship Id="rId5" Type="http://schemas.openxmlformats.org/officeDocument/2006/relationships/hyperlink" Target="https://ppr.qed.qld.gov.au/attachment/chemical-management-system-flowchart.pdf" TargetMode="External"/><Relationship Id="rId4" Type="http://schemas.openxmlformats.org/officeDocument/2006/relationships/hyperlink" Target="https://intranet.qed.qld.gov.au/Services/HumanResources/payrollhr/healthwellbeing/abouthealthsafetywellbeing/resources/Documents/chemical-management-guideline.pdf" TargetMode="Externa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hyperlink" Target="https://education.qld.gov.au/initiativesstrategies/Documents/chemical-pre-purchase-risk-assessment.pdf" TargetMode="External"/><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hyperlink" Target="https://jr.chemwatch.net/" TargetMode="External"/><Relationship Id="rId4" Type="http://schemas.openxmlformats.org/officeDocument/2006/relationships/hyperlink" Target="https://education.qld.gov.au/initiativesstrategies/Documents/chemical-management-plan.pdf" TargetMode="External"/><Relationship Id="rId9" Type="http://schemas.openxmlformats.org/officeDocument/2006/relationships/image" Target="../media/image13.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education.qld.gov.au/initiativesstrategies/Documents/chemical-management-pla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education.qld.gov.au/initiativesstrategies/Documents/chemical-pre-purchase-risk-assessmen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jr.chemwatch.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catalogue.qlearn.eq.edu.au/browse/education-futures-institute/courses/chemical-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D6D80-C603-D309-4032-B692FF66D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FADDA-C36C-3D1B-FBB7-14E72602A50B}"/>
              </a:ext>
            </a:extLst>
          </p:cNvPr>
          <p:cNvSpPr>
            <a:spLocks noGrp="1"/>
          </p:cNvSpPr>
          <p:nvPr>
            <p:ph type="ctrTitle"/>
          </p:nvPr>
        </p:nvSpPr>
        <p:spPr>
          <a:xfrm>
            <a:off x="1735699" y="1605615"/>
            <a:ext cx="4211445" cy="701650"/>
          </a:xfrm>
        </p:spPr>
        <p:txBody>
          <a:bodyPr anchor="t" anchorCtr="0">
            <a:noAutofit/>
          </a:bodyPr>
          <a:lstStyle/>
          <a:p>
            <a:pPr algn="l">
              <a:lnSpc>
                <a:spcPct val="95000"/>
              </a:lnSpc>
            </a:pPr>
            <a:r>
              <a:rPr lang="en-US" sz="2200" kern="0" dirty="0">
                <a:latin typeface="Arial" panose="020B0604020202020204" pitchFamily="34" charset="0"/>
                <a:ea typeface="+mn-ea"/>
                <a:cs typeface="Arial" panose="020B0604020202020204" pitchFamily="34" charset="0"/>
              </a:rPr>
              <a:t>Health, safety and wellbeing training awareness package</a:t>
            </a:r>
            <a:endParaRPr lang="en-US" sz="2200" spc="130" dirty="0">
              <a:solidFill>
                <a:schemeClr val="accent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364C181-299E-0771-5723-C343E708AAB4}"/>
              </a:ext>
            </a:extLst>
          </p:cNvPr>
          <p:cNvSpPr txBox="1"/>
          <p:nvPr/>
        </p:nvSpPr>
        <p:spPr>
          <a:xfrm>
            <a:off x="628455" y="3784570"/>
            <a:ext cx="6515100" cy="1508105"/>
          </a:xfrm>
          <a:prstGeom prst="rect">
            <a:avLst/>
          </a:prstGeom>
          <a:noFill/>
        </p:spPr>
        <p:txBody>
          <a:bodyPr wrap="square" rtlCol="0">
            <a:spAutoFit/>
          </a:bodyPr>
          <a:lstStyle/>
          <a:p>
            <a:r>
              <a:rPr lang="en-AU" sz="4600" kern="0" dirty="0">
                <a:solidFill>
                  <a:schemeClr val="bg1"/>
                </a:solidFill>
                <a:latin typeface="Arial" panose="020B0604020202020204" pitchFamily="34" charset="0"/>
                <a:cs typeface="Arial" panose="020B0604020202020204" pitchFamily="34" charset="0"/>
              </a:rPr>
              <a:t>Chemical management processes</a:t>
            </a:r>
          </a:p>
        </p:txBody>
      </p:sp>
      <p:pic>
        <p:nvPicPr>
          <p:cNvPr id="5" name="Graphic 4">
            <a:extLst>
              <a:ext uri="{FF2B5EF4-FFF2-40B4-BE49-F238E27FC236}">
                <a16:creationId xmlns:a16="http://schemas.microsoft.com/office/drawing/2014/main" id="{EFC8E02B-C124-6842-DD5A-A86744C7F99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8456" y="1468220"/>
            <a:ext cx="956004" cy="956004"/>
          </a:xfrm>
          <a:prstGeom prst="rect">
            <a:avLst/>
          </a:prstGeom>
        </p:spPr>
      </p:pic>
      <p:pic>
        <p:nvPicPr>
          <p:cNvPr id="9" name="Picture 8">
            <a:extLst>
              <a:ext uri="{FF2B5EF4-FFF2-40B4-BE49-F238E27FC236}">
                <a16:creationId xmlns:a16="http://schemas.microsoft.com/office/drawing/2014/main" id="{A709956E-1045-F5D0-E81E-4E349AE6C4B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75430" y="786360"/>
            <a:ext cx="5218019" cy="5105400"/>
          </a:xfrm>
          <a:prstGeom prst="rect">
            <a:avLst/>
          </a:prstGeom>
        </p:spPr>
      </p:pic>
    </p:spTree>
    <p:extLst>
      <p:ext uri="{BB962C8B-B14F-4D97-AF65-F5344CB8AC3E}">
        <p14:creationId xmlns:p14="http://schemas.microsoft.com/office/powerpoint/2010/main" val="164146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04F9-809F-0678-B0BB-AB0EEA031C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6B1B3AD-1E8E-4338-43F8-D68FC709AF20}"/>
              </a:ext>
            </a:extLst>
          </p:cNvPr>
          <p:cNvPicPr>
            <a:picLocks noChangeAspect="1"/>
          </p:cNvPicPr>
          <p:nvPr/>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789562-DBDB-D46A-6A8E-F977639107E4}"/>
              </a:ext>
            </a:extLst>
          </p:cNvPr>
          <p:cNvSpPr>
            <a:spLocks noGrp="1"/>
          </p:cNvSpPr>
          <p:nvPr>
            <p:ph type="title"/>
          </p:nvPr>
        </p:nvSpPr>
        <p:spPr>
          <a:xfrm>
            <a:off x="612000" y="904894"/>
            <a:ext cx="4815501" cy="578375"/>
          </a:xfrm>
        </p:spPr>
        <p:txBody>
          <a:bodyPr/>
          <a:lstStyle/>
          <a:p>
            <a:pPr>
              <a:lnSpc>
                <a:spcPct val="100000"/>
              </a:lnSpc>
            </a:pPr>
            <a:r>
              <a:rPr lang="en-AU" sz="3200" dirty="0">
                <a:solidFill>
                  <a:schemeClr val="tx1"/>
                </a:solidFill>
                <a:latin typeface="Arial" panose="020B0604020202020204" pitchFamily="34" charset="0"/>
                <a:cs typeface="Arial" panose="020B0604020202020204" pitchFamily="34" charset="0"/>
              </a:rPr>
              <a:t>For further information</a:t>
            </a:r>
            <a:endParaRPr lang="en-US" sz="3200" dirty="0">
              <a:solidFill>
                <a:schemeClr val="tx1"/>
              </a:solidFill>
            </a:endParaRPr>
          </a:p>
        </p:txBody>
      </p:sp>
      <p:grpSp>
        <p:nvGrpSpPr>
          <p:cNvPr id="16" name="Group 15">
            <a:extLst>
              <a:ext uri="{FF2B5EF4-FFF2-40B4-BE49-F238E27FC236}">
                <a16:creationId xmlns:a16="http://schemas.microsoft.com/office/drawing/2014/main" id="{9A690B1E-5C39-0F48-0808-9613196F4788}"/>
              </a:ext>
            </a:extLst>
          </p:cNvPr>
          <p:cNvGrpSpPr/>
          <p:nvPr/>
        </p:nvGrpSpPr>
        <p:grpSpPr>
          <a:xfrm>
            <a:off x="5454450" y="1776809"/>
            <a:ext cx="4401651" cy="533079"/>
            <a:chOff x="533736" y="3944451"/>
            <a:chExt cx="4815504" cy="583200"/>
          </a:xfrm>
        </p:grpSpPr>
        <p:sp>
          <p:nvSpPr>
            <p:cNvPr id="7" name="Rectangle: Rounded Corners 6">
              <a:hlinkClick r:id="rId4"/>
              <a:extLst>
                <a:ext uri="{FF2B5EF4-FFF2-40B4-BE49-F238E27FC236}">
                  <a16:creationId xmlns:a16="http://schemas.microsoft.com/office/drawing/2014/main" id="{B7E63F59-7C0A-1881-4B1F-A5A65022F117}"/>
                </a:ext>
              </a:extLst>
            </p:cNvPr>
            <p:cNvSpPr/>
            <p:nvPr/>
          </p:nvSpPr>
          <p:spPr>
            <a:xfrm>
              <a:off x="533736" y="3944451"/>
              <a:ext cx="4815504" cy="583200"/>
            </a:xfrm>
            <a:prstGeom prst="roundRect">
              <a:avLst>
                <a:gd name="adj" fmla="val 348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hlinkClick r:id="rId4"/>
              <a:extLst>
                <a:ext uri="{FF2B5EF4-FFF2-40B4-BE49-F238E27FC236}">
                  <a16:creationId xmlns:a16="http://schemas.microsoft.com/office/drawing/2014/main" id="{4DF22DC2-1152-0D37-DF75-09BDE5CE7FE4}"/>
                </a:ext>
              </a:extLst>
            </p:cNvPr>
            <p:cNvSpPr txBox="1"/>
            <p:nvPr/>
          </p:nvSpPr>
          <p:spPr>
            <a:xfrm>
              <a:off x="638969" y="4005553"/>
              <a:ext cx="4600543" cy="437729"/>
            </a:xfrm>
            <a:prstGeom prst="rect">
              <a:avLst/>
            </a:prstGeom>
            <a:noFill/>
          </p:spPr>
          <p:txBody>
            <a:bodyPr wrap="square" anchor="ctr" anchorCtr="0">
              <a:spAutoFit/>
            </a:bodyPr>
            <a:lstStyle/>
            <a:p>
              <a:pPr algn="ctr"/>
              <a: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guideline </a:t>
              </a:r>
              <a:endParaRPr lang="en-AU" sz="20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3E1B69AD-6521-66E6-894A-DAA7B42B8E7F}"/>
              </a:ext>
            </a:extLst>
          </p:cNvPr>
          <p:cNvGrpSpPr/>
          <p:nvPr/>
        </p:nvGrpSpPr>
        <p:grpSpPr>
          <a:xfrm>
            <a:off x="705395" y="2544008"/>
            <a:ext cx="4401650" cy="822652"/>
            <a:chOff x="533735" y="2606642"/>
            <a:chExt cx="4815503" cy="900000"/>
          </a:xfrm>
        </p:grpSpPr>
        <p:sp>
          <p:nvSpPr>
            <p:cNvPr id="11" name="Rectangle: Rounded Corners 11">
              <a:hlinkClick r:id="rId5"/>
              <a:extLst>
                <a:ext uri="{FF2B5EF4-FFF2-40B4-BE49-F238E27FC236}">
                  <a16:creationId xmlns:a16="http://schemas.microsoft.com/office/drawing/2014/main" id="{4A71DD4A-CCA6-3828-2686-8359D2D31B2D}"/>
                </a:ext>
              </a:extLst>
            </p:cNvPr>
            <p:cNvSpPr/>
            <p:nvPr/>
          </p:nvSpPr>
          <p:spPr>
            <a:xfrm>
              <a:off x="533735" y="2606642"/>
              <a:ext cx="4815503" cy="900000"/>
            </a:xfrm>
            <a:prstGeom prst="roundRect">
              <a:avLst>
                <a:gd name="adj" fmla="val 348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hlinkClick r:id="rId5"/>
              <a:extLst>
                <a:ext uri="{FF2B5EF4-FFF2-40B4-BE49-F238E27FC236}">
                  <a16:creationId xmlns:a16="http://schemas.microsoft.com/office/drawing/2014/main" id="{2ABE34D3-7108-3A6B-0F31-3B2254DC4E32}"/>
                </a:ext>
              </a:extLst>
            </p:cNvPr>
            <p:cNvSpPr txBox="1"/>
            <p:nvPr/>
          </p:nvSpPr>
          <p:spPr>
            <a:xfrm>
              <a:off x="638969" y="2676541"/>
              <a:ext cx="4600543" cy="774443"/>
            </a:xfrm>
            <a:prstGeom prst="rect">
              <a:avLst/>
            </a:prstGeom>
            <a:noFill/>
          </p:spPr>
          <p:txBody>
            <a:bodyPr wrap="square" anchor="ctr" anchorCtr="0">
              <a:spAutoFit/>
            </a:bodyPr>
            <a:lstStyle/>
            <a:p>
              <a:pPr algn="ctr"/>
              <a: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system flowchart</a:t>
              </a:r>
              <a:endParaRPr lang="en-AU" sz="2000" dirty="0">
                <a:solidFill>
                  <a:schemeClr val="bg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900191A7-5B5A-3D05-88F0-D3E513DC34D9}"/>
              </a:ext>
            </a:extLst>
          </p:cNvPr>
          <p:cNvGrpSpPr/>
          <p:nvPr/>
        </p:nvGrpSpPr>
        <p:grpSpPr>
          <a:xfrm>
            <a:off x="705395" y="1775776"/>
            <a:ext cx="4401649" cy="534112"/>
            <a:chOff x="533736" y="1764502"/>
            <a:chExt cx="4815502" cy="584331"/>
          </a:xfrm>
        </p:grpSpPr>
        <p:sp>
          <p:nvSpPr>
            <p:cNvPr id="29" name="Rectangle: Rounded Corners 15">
              <a:hlinkClick r:id="rId6"/>
              <a:extLst>
                <a:ext uri="{FF2B5EF4-FFF2-40B4-BE49-F238E27FC236}">
                  <a16:creationId xmlns:a16="http://schemas.microsoft.com/office/drawing/2014/main" id="{518F5B78-A706-D6C6-C1DE-96A69F65D488}"/>
                </a:ext>
              </a:extLst>
            </p:cNvPr>
            <p:cNvSpPr/>
            <p:nvPr/>
          </p:nvSpPr>
          <p:spPr>
            <a:xfrm>
              <a:off x="533736" y="1764502"/>
              <a:ext cx="4815502" cy="584331"/>
            </a:xfrm>
            <a:prstGeom prst="roundRect">
              <a:avLst>
                <a:gd name="adj" fmla="val 348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hlinkClick r:id="rId6"/>
              <a:extLst>
                <a:ext uri="{FF2B5EF4-FFF2-40B4-BE49-F238E27FC236}">
                  <a16:creationId xmlns:a16="http://schemas.microsoft.com/office/drawing/2014/main" id="{CFE9AC3C-A4F4-3FC4-3AE8-EF051FAAEDC9}"/>
                </a:ext>
              </a:extLst>
            </p:cNvPr>
            <p:cNvSpPr txBox="1"/>
            <p:nvPr/>
          </p:nvSpPr>
          <p:spPr>
            <a:xfrm>
              <a:off x="638969" y="1826170"/>
              <a:ext cx="4600542" cy="437730"/>
            </a:xfrm>
            <a:prstGeom prst="rect">
              <a:avLst/>
            </a:prstGeom>
            <a:noFill/>
          </p:spPr>
          <p:txBody>
            <a:bodyPr wrap="square" anchor="ctr" anchorCtr="0">
              <a:spAutoFit/>
            </a:bodyPr>
            <a:lstStyle/>
            <a:p>
              <a:pPr algn="ctr"/>
              <a: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procedure </a:t>
              </a:r>
              <a:endParaRPr lang="en-AU" sz="2000" dirty="0">
                <a:solidFill>
                  <a:schemeClr val="bg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F7B96F3F-044B-E863-32F6-59BDCE8ADF18}"/>
              </a:ext>
            </a:extLst>
          </p:cNvPr>
          <p:cNvGrpSpPr/>
          <p:nvPr/>
        </p:nvGrpSpPr>
        <p:grpSpPr>
          <a:xfrm>
            <a:off x="5454450" y="2544008"/>
            <a:ext cx="4401649" cy="822652"/>
            <a:chOff x="533739" y="4806112"/>
            <a:chExt cx="4815501" cy="900000"/>
          </a:xfrm>
        </p:grpSpPr>
        <p:sp>
          <p:nvSpPr>
            <p:cNvPr id="25" name="Rectangle: Rounded Corners 18">
              <a:hlinkClick r:id="rId7"/>
              <a:extLst>
                <a:ext uri="{FF2B5EF4-FFF2-40B4-BE49-F238E27FC236}">
                  <a16:creationId xmlns:a16="http://schemas.microsoft.com/office/drawing/2014/main" id="{4E223EC1-F219-18F9-5DB4-DDA14211193D}"/>
                </a:ext>
              </a:extLst>
            </p:cNvPr>
            <p:cNvSpPr/>
            <p:nvPr/>
          </p:nvSpPr>
          <p:spPr>
            <a:xfrm>
              <a:off x="533739" y="4806112"/>
              <a:ext cx="4815501" cy="900000"/>
            </a:xfrm>
            <a:prstGeom prst="roundRect">
              <a:avLst>
                <a:gd name="adj" fmla="val 348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hlinkClick r:id="rId7"/>
              <a:extLst>
                <a:ext uri="{FF2B5EF4-FFF2-40B4-BE49-F238E27FC236}">
                  <a16:creationId xmlns:a16="http://schemas.microsoft.com/office/drawing/2014/main" id="{9FBEFE47-2AA8-CE95-F68F-382CD8A85181}"/>
                </a:ext>
              </a:extLst>
            </p:cNvPr>
            <p:cNvSpPr txBox="1"/>
            <p:nvPr/>
          </p:nvSpPr>
          <p:spPr>
            <a:xfrm>
              <a:off x="638970" y="4880725"/>
              <a:ext cx="4600542" cy="774443"/>
            </a:xfrm>
            <a:prstGeom prst="rect">
              <a:avLst/>
            </a:prstGeom>
            <a:noFill/>
          </p:spPr>
          <p:txBody>
            <a:bodyPr wrap="square" anchor="ctr" anchorCtr="0">
              <a:spAutoFit/>
            </a:bodyPr>
            <a:lstStyle/>
            <a:p>
              <a:pPr algn="ctr"/>
              <a: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procedure </a:t>
              </a:r>
              <a:b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br>
              <a:r>
                <a:rPr kumimoji="0" lang="en-AU" sz="20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quick check for principals</a:t>
              </a:r>
              <a:endParaRPr lang="en-AU" sz="2000" dirty="0">
                <a:solidFill>
                  <a:schemeClr val="bg1"/>
                </a:solidFill>
                <a:latin typeface="Arial" panose="020B0604020202020204" pitchFamily="34" charset="0"/>
                <a:cs typeface="Arial" panose="020B0604020202020204" pitchFamily="34" charset="0"/>
              </a:endParaRPr>
            </a:p>
          </p:txBody>
        </p:sp>
      </p:grpSp>
      <p:pic>
        <p:nvPicPr>
          <p:cNvPr id="8" name="Graphic 7">
            <a:extLst>
              <a:ext uri="{FF2B5EF4-FFF2-40B4-BE49-F238E27FC236}">
                <a16:creationId xmlns:a16="http://schemas.microsoft.com/office/drawing/2014/main" id="{6D404D98-1CDB-94C9-9E6E-4060AF240A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4830" y="4606915"/>
            <a:ext cx="804106" cy="872540"/>
          </a:xfrm>
          <a:prstGeom prst="rect">
            <a:avLst/>
          </a:prstGeom>
        </p:spPr>
      </p:pic>
    </p:spTree>
    <p:extLst>
      <p:ext uri="{BB962C8B-B14F-4D97-AF65-F5344CB8AC3E}">
        <p14:creationId xmlns:p14="http://schemas.microsoft.com/office/powerpoint/2010/main" val="98765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8A56E5-5ADA-5B87-4E28-8CAB4360C11D}"/>
              </a:ext>
            </a:extLst>
          </p:cNvPr>
          <p:cNvPicPr>
            <a:picLocks noChangeAspect="1"/>
          </p:cNvPicPr>
          <p:nvPr/>
        </p:nvPicPr>
        <p:blipFill>
          <a:blip r:embed="rId3"/>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39D8B64-B911-AE57-5113-1EBF4DD204A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476641" y="795725"/>
            <a:ext cx="5640034" cy="5156822"/>
          </a:xfrm>
          <a:prstGeom prst="rect">
            <a:avLst/>
          </a:prstGeom>
        </p:spPr>
      </p:pic>
      <p:sp>
        <p:nvSpPr>
          <p:cNvPr id="6" name="Title 1">
            <a:extLst>
              <a:ext uri="{FF2B5EF4-FFF2-40B4-BE49-F238E27FC236}">
                <a16:creationId xmlns:a16="http://schemas.microsoft.com/office/drawing/2014/main" id="{58DE2188-4982-274A-B49D-410917130541}"/>
              </a:ext>
            </a:extLst>
          </p:cNvPr>
          <p:cNvSpPr txBox="1">
            <a:spLocks/>
          </p:cNvSpPr>
          <p:nvPr/>
        </p:nvSpPr>
        <p:spPr>
          <a:xfrm>
            <a:off x="629839" y="1461421"/>
            <a:ext cx="2841644" cy="337413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pPr>
              <a:lnSpc>
                <a:spcPct val="100000"/>
              </a:lnSpc>
              <a:spcAft>
                <a:spcPts val="600"/>
              </a:spcAft>
            </a:pPr>
            <a:r>
              <a:rPr lang="en-AU" sz="3000" dirty="0">
                <a:solidFill>
                  <a:schemeClr val="bg1"/>
                </a:solidFill>
              </a:rPr>
              <a:t>The Department </a:t>
            </a:r>
            <a:br>
              <a:rPr lang="en-AU" sz="3000" dirty="0">
                <a:solidFill>
                  <a:schemeClr val="bg1"/>
                </a:solidFill>
              </a:rPr>
            </a:br>
            <a:r>
              <a:rPr lang="en-AU" sz="3000" dirty="0">
                <a:solidFill>
                  <a:schemeClr val="bg1"/>
                </a:solidFill>
              </a:rPr>
              <a:t>of Education</a:t>
            </a:r>
          </a:p>
          <a:p>
            <a:pPr>
              <a:lnSpc>
                <a:spcPct val="100000"/>
              </a:lnSpc>
            </a:pPr>
            <a:r>
              <a:rPr lang="en-AU" sz="3000" b="1" dirty="0">
                <a:solidFill>
                  <a:schemeClr val="bg1"/>
                </a:solidFill>
              </a:rPr>
              <a:t>chemical management system</a:t>
            </a:r>
            <a:endParaRPr lang="en-AU" sz="3000" dirty="0">
              <a:solidFill>
                <a:schemeClr val="bg1"/>
              </a:solidFill>
            </a:endParaRPr>
          </a:p>
        </p:txBody>
      </p:sp>
    </p:spTree>
    <p:extLst>
      <p:ext uri="{BB962C8B-B14F-4D97-AF65-F5344CB8AC3E}">
        <p14:creationId xmlns:p14="http://schemas.microsoft.com/office/powerpoint/2010/main" val="200649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84D4-5EBD-5FF5-0B04-B165D8627A6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A14D8B66-503F-5F70-11C4-101C72449E77}"/>
              </a:ext>
            </a:extLst>
          </p:cNvPr>
          <p:cNvPicPr>
            <a:picLocks noChangeAspect="1"/>
          </p:cNvPicPr>
          <p:nvPr/>
        </p:nvPicPr>
        <p:blipFill>
          <a:blip r:embed="rId3"/>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402A189-5C71-F613-530F-0CC007EFA67A}"/>
              </a:ext>
            </a:extLst>
          </p:cNvPr>
          <p:cNvSpPr txBox="1">
            <a:spLocks/>
          </p:cNvSpPr>
          <p:nvPr/>
        </p:nvSpPr>
        <p:spPr>
          <a:xfrm>
            <a:off x="646025" y="2963131"/>
            <a:ext cx="3221968" cy="2852869"/>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pPr>
              <a:lnSpc>
                <a:spcPct val="110000"/>
              </a:lnSpc>
            </a:pPr>
            <a:r>
              <a:rPr lang="en-AU" sz="2900" dirty="0">
                <a:solidFill>
                  <a:schemeClr val="bg1"/>
                </a:solidFill>
              </a:rPr>
              <a:t>Make sure your workplace is </a:t>
            </a:r>
            <a:br>
              <a:rPr lang="en-AU" sz="2900" dirty="0">
                <a:solidFill>
                  <a:schemeClr val="bg1"/>
                </a:solidFill>
              </a:rPr>
            </a:br>
            <a:r>
              <a:rPr lang="en-AU" sz="2900" dirty="0">
                <a:solidFill>
                  <a:schemeClr val="bg1"/>
                </a:solidFill>
              </a:rPr>
              <a:t>aware of the requirements for:</a:t>
            </a:r>
          </a:p>
        </p:txBody>
      </p:sp>
      <p:sp>
        <p:nvSpPr>
          <p:cNvPr id="20" name="Rectangle: Rounded Corners 15">
            <a:hlinkClick r:id="rId4"/>
            <a:extLst>
              <a:ext uri="{FF2B5EF4-FFF2-40B4-BE49-F238E27FC236}">
                <a16:creationId xmlns:a16="http://schemas.microsoft.com/office/drawing/2014/main" id="{23E282BD-143A-CF90-A64A-0B3BC642BBF1}"/>
              </a:ext>
            </a:extLst>
          </p:cNvPr>
          <p:cNvSpPr/>
          <p:nvPr/>
        </p:nvSpPr>
        <p:spPr>
          <a:xfrm>
            <a:off x="6711385" y="1570180"/>
            <a:ext cx="5059221" cy="818245"/>
          </a:xfrm>
          <a:prstGeom prst="roundRect">
            <a:avLst>
              <a:gd name="adj" fmla="val 34849"/>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9525E893-F608-7479-08D1-1C625D981E53}"/>
              </a:ext>
            </a:extLst>
          </p:cNvPr>
          <p:cNvSpPr txBox="1"/>
          <p:nvPr/>
        </p:nvSpPr>
        <p:spPr>
          <a:xfrm>
            <a:off x="7461163" y="1797104"/>
            <a:ext cx="4488043" cy="454400"/>
          </a:xfrm>
          <a:prstGeom prst="rect">
            <a:avLst/>
          </a:prstGeom>
          <a:noFill/>
        </p:spPr>
        <p:txBody>
          <a:bodyPr wrap="square">
            <a:noAutofit/>
          </a:bodyPr>
          <a:lstStyle/>
          <a:p>
            <a:r>
              <a:rPr lang="en-AU" sz="2000" dirty="0">
                <a:latin typeface="Arial" charset="0"/>
                <a:cs typeface="Arial" charset="0"/>
              </a:rPr>
              <a:t>Chemical management plans </a:t>
            </a:r>
          </a:p>
        </p:txBody>
      </p:sp>
      <p:grpSp>
        <p:nvGrpSpPr>
          <p:cNvPr id="38" name="Group 37">
            <a:extLst>
              <a:ext uri="{FF2B5EF4-FFF2-40B4-BE49-F238E27FC236}">
                <a16:creationId xmlns:a16="http://schemas.microsoft.com/office/drawing/2014/main" id="{E4AE1374-0F5B-20F5-C5CA-B1BE1DFB0AC4}"/>
              </a:ext>
            </a:extLst>
          </p:cNvPr>
          <p:cNvGrpSpPr>
            <a:grpSpLocks noChangeAspect="1"/>
          </p:cNvGrpSpPr>
          <p:nvPr/>
        </p:nvGrpSpPr>
        <p:grpSpPr>
          <a:xfrm>
            <a:off x="6096000" y="1392312"/>
            <a:ext cx="1204738" cy="1204738"/>
            <a:chOff x="3107199" y="1983105"/>
            <a:chExt cx="1107024" cy="1107024"/>
          </a:xfrm>
        </p:grpSpPr>
        <p:sp>
          <p:nvSpPr>
            <p:cNvPr id="25" name="Rounded Rectangle 24">
              <a:extLst>
                <a:ext uri="{FF2B5EF4-FFF2-40B4-BE49-F238E27FC236}">
                  <a16:creationId xmlns:a16="http://schemas.microsoft.com/office/drawing/2014/main" id="{B3BD7331-1039-1C27-9F15-EDC59F52F415}"/>
                </a:ext>
              </a:extLst>
            </p:cNvPr>
            <p:cNvSpPr/>
            <p:nvPr/>
          </p:nvSpPr>
          <p:spPr>
            <a:xfrm>
              <a:off x="3107199" y="1983105"/>
              <a:ext cx="1107024" cy="1107024"/>
            </a:xfrm>
            <a:prstGeom prst="roundRect">
              <a:avLst/>
            </a:prstGeom>
            <a:solidFill>
              <a:srgbClr val="659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78F69D13-10F4-96F5-E825-4E15FACE68C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183" t="11632" r="10283" b="8450"/>
            <a:stretch/>
          </p:blipFill>
          <p:spPr>
            <a:xfrm>
              <a:off x="3236060" y="2110400"/>
              <a:ext cx="871046" cy="875240"/>
            </a:xfrm>
            <a:prstGeom prst="rect">
              <a:avLst/>
            </a:prstGeom>
          </p:spPr>
        </p:pic>
      </p:grpSp>
      <p:sp>
        <p:nvSpPr>
          <p:cNvPr id="27" name="Rectangle: Rounded Corners 15">
            <a:hlinkClick r:id="rId7"/>
            <a:extLst>
              <a:ext uri="{FF2B5EF4-FFF2-40B4-BE49-F238E27FC236}">
                <a16:creationId xmlns:a16="http://schemas.microsoft.com/office/drawing/2014/main" id="{B81BFF77-0165-EACC-48C5-E2C80FA624D7}"/>
              </a:ext>
            </a:extLst>
          </p:cNvPr>
          <p:cNvSpPr/>
          <p:nvPr/>
        </p:nvSpPr>
        <p:spPr>
          <a:xfrm>
            <a:off x="6711385" y="2995499"/>
            <a:ext cx="5059221" cy="818245"/>
          </a:xfrm>
          <a:prstGeom prst="roundRect">
            <a:avLst>
              <a:gd name="adj" fmla="val 34849"/>
            </a:avLst>
          </a:prstGeom>
          <a:solidFill>
            <a:schemeClr val="bg1"/>
          </a:solidFill>
          <a:ln w="381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9" name="Group 38">
            <a:extLst>
              <a:ext uri="{FF2B5EF4-FFF2-40B4-BE49-F238E27FC236}">
                <a16:creationId xmlns:a16="http://schemas.microsoft.com/office/drawing/2014/main" id="{79CFA95B-55B9-C8F9-B701-D266B43F6F7B}"/>
              </a:ext>
            </a:extLst>
          </p:cNvPr>
          <p:cNvGrpSpPr>
            <a:grpSpLocks noChangeAspect="1"/>
          </p:cNvGrpSpPr>
          <p:nvPr/>
        </p:nvGrpSpPr>
        <p:grpSpPr>
          <a:xfrm>
            <a:off x="6096000" y="2817631"/>
            <a:ext cx="1202807" cy="1204738"/>
            <a:chOff x="3107199" y="3471583"/>
            <a:chExt cx="1107024" cy="1107024"/>
          </a:xfrm>
        </p:grpSpPr>
        <p:sp>
          <p:nvSpPr>
            <p:cNvPr id="30" name="Rounded Rectangle 29">
              <a:extLst>
                <a:ext uri="{FF2B5EF4-FFF2-40B4-BE49-F238E27FC236}">
                  <a16:creationId xmlns:a16="http://schemas.microsoft.com/office/drawing/2014/main" id="{32F7451A-1EA4-BDE3-B2C5-84B2C27E1881}"/>
                </a:ext>
              </a:extLst>
            </p:cNvPr>
            <p:cNvSpPr/>
            <p:nvPr/>
          </p:nvSpPr>
          <p:spPr>
            <a:xfrm>
              <a:off x="3107199" y="3471583"/>
              <a:ext cx="1107024" cy="1107024"/>
            </a:xfrm>
            <a:prstGeom prst="roundRect">
              <a:avLst/>
            </a:prstGeom>
            <a:solidFill>
              <a:srgbClr val="866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hlinkClick r:id="rId7"/>
              <a:extLst>
                <a:ext uri="{FF2B5EF4-FFF2-40B4-BE49-F238E27FC236}">
                  <a16:creationId xmlns:a16="http://schemas.microsoft.com/office/drawing/2014/main" id="{4AC22B50-B82F-6A45-95EE-4CD134628E92}"/>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0233" t="10264" r="10233" b="9821"/>
            <a:stretch/>
          </p:blipFill>
          <p:spPr>
            <a:xfrm>
              <a:off x="3221070" y="3585516"/>
              <a:ext cx="871046" cy="875239"/>
            </a:xfrm>
            <a:prstGeom prst="rect">
              <a:avLst/>
            </a:prstGeom>
          </p:spPr>
        </p:pic>
      </p:grpSp>
      <p:sp>
        <p:nvSpPr>
          <p:cNvPr id="28" name="TextBox 27">
            <a:extLst>
              <a:ext uri="{FF2B5EF4-FFF2-40B4-BE49-F238E27FC236}">
                <a16:creationId xmlns:a16="http://schemas.microsoft.com/office/drawing/2014/main" id="{4976B019-2374-D288-BFAE-D504E64D8312}"/>
              </a:ext>
            </a:extLst>
          </p:cNvPr>
          <p:cNvSpPr txBox="1"/>
          <p:nvPr/>
        </p:nvSpPr>
        <p:spPr>
          <a:xfrm>
            <a:off x="7461162" y="3222423"/>
            <a:ext cx="4488043" cy="454400"/>
          </a:xfrm>
          <a:prstGeom prst="rect">
            <a:avLst/>
          </a:prstGeom>
          <a:noFill/>
        </p:spPr>
        <p:txBody>
          <a:bodyPr wrap="square">
            <a:noAutofit/>
          </a:bodyPr>
          <a:lstStyle/>
          <a:p>
            <a:r>
              <a:rPr lang="en-AU" sz="2000" dirty="0">
                <a:latin typeface="Arial" charset="0"/>
                <a:cs typeface="Arial" charset="0"/>
              </a:rPr>
              <a:t>Pre-purchase chemical risk</a:t>
            </a:r>
            <a:endParaRPr lang="en-AU" sz="2000" b="1" dirty="0">
              <a:latin typeface="Arial" panose="020B0604020202020204" pitchFamily="34" charset="0"/>
              <a:cs typeface="Arial" panose="020B0604020202020204" pitchFamily="34" charset="0"/>
            </a:endParaRPr>
          </a:p>
        </p:txBody>
      </p:sp>
      <p:sp>
        <p:nvSpPr>
          <p:cNvPr id="32" name="Rectangle: Rounded Corners 15">
            <a:hlinkClick r:id="rId10"/>
            <a:extLst>
              <a:ext uri="{FF2B5EF4-FFF2-40B4-BE49-F238E27FC236}">
                <a16:creationId xmlns:a16="http://schemas.microsoft.com/office/drawing/2014/main" id="{8055DA44-85BF-34CA-3886-8126718C180C}"/>
              </a:ext>
            </a:extLst>
          </p:cNvPr>
          <p:cNvSpPr/>
          <p:nvPr/>
        </p:nvSpPr>
        <p:spPr>
          <a:xfrm>
            <a:off x="6711384" y="4438818"/>
            <a:ext cx="5059222" cy="818245"/>
          </a:xfrm>
          <a:prstGeom prst="roundRect">
            <a:avLst>
              <a:gd name="adj" fmla="val 34849"/>
            </a:avLst>
          </a:prstGeom>
          <a:solidFill>
            <a:schemeClr val="bg1"/>
          </a:solidFill>
          <a:ln w="38100">
            <a:solidFill>
              <a:srgbClr val="F8B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0" name="Group 39">
            <a:extLst>
              <a:ext uri="{FF2B5EF4-FFF2-40B4-BE49-F238E27FC236}">
                <a16:creationId xmlns:a16="http://schemas.microsoft.com/office/drawing/2014/main" id="{08FE9E33-5172-602E-7274-E9EA1C32C824}"/>
              </a:ext>
            </a:extLst>
          </p:cNvPr>
          <p:cNvGrpSpPr>
            <a:grpSpLocks noChangeAspect="1"/>
          </p:cNvGrpSpPr>
          <p:nvPr/>
        </p:nvGrpSpPr>
        <p:grpSpPr>
          <a:xfrm>
            <a:off x="6096000" y="4260950"/>
            <a:ext cx="1204738" cy="1204738"/>
            <a:chOff x="3107199" y="4927039"/>
            <a:chExt cx="1107024" cy="1107024"/>
          </a:xfrm>
        </p:grpSpPr>
        <p:sp>
          <p:nvSpPr>
            <p:cNvPr id="35" name="Rounded Rectangle 34">
              <a:extLst>
                <a:ext uri="{FF2B5EF4-FFF2-40B4-BE49-F238E27FC236}">
                  <a16:creationId xmlns:a16="http://schemas.microsoft.com/office/drawing/2014/main" id="{2A7683C9-0BE2-E414-07A5-46403DE92DCB}"/>
                </a:ext>
              </a:extLst>
            </p:cNvPr>
            <p:cNvSpPr/>
            <p:nvPr/>
          </p:nvSpPr>
          <p:spPr>
            <a:xfrm>
              <a:off x="3107199" y="4927039"/>
              <a:ext cx="1107024" cy="1107024"/>
            </a:xfrm>
            <a:prstGeom prst="roundRect">
              <a:avLst/>
            </a:prstGeom>
            <a:solidFill>
              <a:srgbClr val="F8B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hlinkClick r:id="rId10"/>
              <a:extLst>
                <a:ext uri="{FF2B5EF4-FFF2-40B4-BE49-F238E27FC236}">
                  <a16:creationId xmlns:a16="http://schemas.microsoft.com/office/drawing/2014/main" id="{501D168B-A54C-44E1-0140-766A6E612C32}"/>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9449" t="13775" r="7768" b="10331"/>
            <a:stretch/>
          </p:blipFill>
          <p:spPr>
            <a:xfrm>
              <a:off x="3248553" y="5147886"/>
              <a:ext cx="814507" cy="746734"/>
            </a:xfrm>
            <a:prstGeom prst="rect">
              <a:avLst/>
            </a:prstGeom>
          </p:spPr>
        </p:pic>
      </p:grpSp>
      <p:sp>
        <p:nvSpPr>
          <p:cNvPr id="33" name="TextBox 32">
            <a:extLst>
              <a:ext uri="{FF2B5EF4-FFF2-40B4-BE49-F238E27FC236}">
                <a16:creationId xmlns:a16="http://schemas.microsoft.com/office/drawing/2014/main" id="{E14E98F6-3467-B122-DA99-21391268C103}"/>
              </a:ext>
            </a:extLst>
          </p:cNvPr>
          <p:cNvSpPr txBox="1"/>
          <p:nvPr/>
        </p:nvSpPr>
        <p:spPr>
          <a:xfrm>
            <a:off x="7461162" y="4665742"/>
            <a:ext cx="4488043" cy="454400"/>
          </a:xfrm>
          <a:prstGeom prst="rect">
            <a:avLst/>
          </a:prstGeom>
          <a:noFill/>
        </p:spPr>
        <p:txBody>
          <a:bodyPr wrap="square">
            <a:noAutofit/>
          </a:bodyPr>
          <a:lstStyle/>
          <a:p>
            <a:r>
              <a:rPr lang="en-AU" sz="2000" dirty="0">
                <a:latin typeface="Arial" charset="0"/>
                <a:cs typeface="Arial" charset="0"/>
              </a:rPr>
              <a:t>Access to safety data sheets</a:t>
            </a:r>
          </a:p>
        </p:txBody>
      </p:sp>
      <p:pic>
        <p:nvPicPr>
          <p:cNvPr id="6" name="Graphic 5">
            <a:extLst>
              <a:ext uri="{FF2B5EF4-FFF2-40B4-BE49-F238E27FC236}">
                <a16:creationId xmlns:a16="http://schemas.microsoft.com/office/drawing/2014/main" id="{E0F9AB28-C744-F23D-FFD3-2F2F240C6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3681" y="1463705"/>
            <a:ext cx="1451864" cy="1204738"/>
          </a:xfrm>
          <a:prstGeom prst="rect">
            <a:avLst/>
          </a:prstGeom>
        </p:spPr>
      </p:pic>
    </p:spTree>
    <p:extLst>
      <p:ext uri="{BB962C8B-B14F-4D97-AF65-F5344CB8AC3E}">
        <p14:creationId xmlns:p14="http://schemas.microsoft.com/office/powerpoint/2010/main" val="347113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B4BC-7CC3-6ECB-DB36-10C9E2C2BBC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1775A69-1C17-89EF-650D-9D041781E1C5}"/>
              </a:ext>
            </a:extLst>
          </p:cNvPr>
          <p:cNvPicPr>
            <a:picLocks noChangeAspect="1"/>
          </p:cNvPicPr>
          <p:nvPr/>
        </p:nvPicPr>
        <p:blipFill>
          <a:blip r:embed="rId3"/>
          <a:srcRect/>
          <a:stretch/>
        </p:blipFill>
        <p:spPr>
          <a:xfrm>
            <a:off x="0" y="-56644"/>
            <a:ext cx="12192000" cy="6914644"/>
          </a:xfrm>
          <a:prstGeom prst="rect">
            <a:avLst/>
          </a:prstGeom>
        </p:spPr>
      </p:pic>
      <p:sp>
        <p:nvSpPr>
          <p:cNvPr id="11" name="Title 1">
            <a:extLst>
              <a:ext uri="{FF2B5EF4-FFF2-40B4-BE49-F238E27FC236}">
                <a16:creationId xmlns:a16="http://schemas.microsoft.com/office/drawing/2014/main" id="{D9697420-2C6A-8FA3-11BA-E73F3A7CD6B8}"/>
              </a:ext>
            </a:extLst>
          </p:cNvPr>
          <p:cNvSpPr txBox="1">
            <a:spLocks/>
          </p:cNvSpPr>
          <p:nvPr/>
        </p:nvSpPr>
        <p:spPr>
          <a:xfrm>
            <a:off x="612000" y="612087"/>
            <a:ext cx="7037690" cy="4680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r>
              <a:rPr kumimoji="0" lang="en-AU"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plans </a:t>
            </a:r>
            <a:endParaRPr lang="en-AU"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A8823A-F8C0-004A-06D3-A87163187FB7}"/>
              </a:ext>
            </a:extLst>
          </p:cNvPr>
          <p:cNvSpPr txBox="1"/>
          <p:nvPr/>
        </p:nvSpPr>
        <p:spPr>
          <a:xfrm>
            <a:off x="2556000" y="2767899"/>
            <a:ext cx="8359074" cy="3566558"/>
          </a:xfrm>
          <a:prstGeom prst="rect">
            <a:avLst/>
          </a:prstGeom>
          <a:noFill/>
        </p:spPr>
        <p:txBody>
          <a:bodyPr wrap="square" numCol="1" rtlCol="0">
            <a:noAutofit/>
          </a:bodyPr>
          <a:lstStyle/>
          <a:p>
            <a:pPr>
              <a:spcAft>
                <a:spcPts val="1000"/>
              </a:spcAft>
            </a:pPr>
            <a:r>
              <a:rPr lang="en-AU" sz="2000" b="1" spc="-40" dirty="0">
                <a:latin typeface="Arial" panose="020B0604020202020204" pitchFamily="34" charset="0"/>
                <a:ea typeface="DengXian" panose="02010600030101010101" pitchFamily="2" charset="-122"/>
                <a:cs typeface="Arial" panose="020B0604020202020204" pitchFamily="34" charset="0"/>
              </a:rPr>
              <a:t>Every workplace requires a </a:t>
            </a:r>
            <a:r>
              <a:rPr lang="en-AU" sz="2000" b="1" spc="-40" dirty="0">
                <a:latin typeface="Arial" panose="020B0604020202020204" pitchFamily="34" charset="0"/>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Chemical management plan</a:t>
            </a:r>
            <a:r>
              <a:rPr lang="en-AU" sz="2000" b="1" spc="-40" dirty="0">
                <a:latin typeface="Arial" panose="020B0604020202020204" pitchFamily="34" charset="0"/>
                <a:ea typeface="DengXian" panose="02010600030101010101" pitchFamily="2" charset="-122"/>
                <a:cs typeface="Arial" panose="020B0604020202020204" pitchFamily="34" charset="0"/>
              </a:rPr>
              <a:t> </a:t>
            </a:r>
            <a:r>
              <a:rPr lang="en-AU" sz="2000" spc="-40" dirty="0">
                <a:latin typeface="Arial" panose="020B0604020202020204" pitchFamily="34" charset="0"/>
                <a:ea typeface="DengXian" panose="02010600030101010101" pitchFamily="2" charset="-122"/>
                <a:cs typeface="Arial" panose="020B0604020202020204" pitchFamily="34" charset="0"/>
              </a:rPr>
              <a:t>(CMP).</a:t>
            </a:r>
            <a:r>
              <a:rPr kumimoji="0" lang="en-AU" sz="2000" i="0" u="none" strike="noStrike" kern="1200" cap="none" spc="-4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 </a:t>
            </a:r>
            <a:endParaRPr lang="en-AU" sz="2000" spc="-40" dirty="0">
              <a:latin typeface="Arial" panose="020B0604020202020204" pitchFamily="34" charset="0"/>
              <a:ea typeface="DengXian" panose="02010600030101010101" pitchFamily="2" charset="-122"/>
              <a:cs typeface="Arial" panose="020B0604020202020204" pitchFamily="34" charset="0"/>
            </a:endParaRPr>
          </a:p>
          <a:p>
            <a:pPr>
              <a:spcAft>
                <a:spcPts val="1000"/>
              </a:spcAft>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The CMP:</a:t>
            </a:r>
          </a:p>
          <a:p>
            <a:pPr marL="252000" indent="-252000">
              <a:spcAft>
                <a:spcPts val="1000"/>
              </a:spcAft>
              <a:buFont typeface="Arial" panose="020B0604020202020204" pitchFamily="34" charset="0"/>
              <a:buChar char="•"/>
            </a:pPr>
            <a:r>
              <a:rPr lang="en-AU" sz="2000" dirty="0">
                <a:latin typeface="Arial" panose="020B0604020202020204" pitchFamily="34" charset="0"/>
                <a:ea typeface="DengXian" panose="02010600030101010101" pitchFamily="2" charset="-122"/>
                <a:cs typeface="Arial" panose="020B0604020202020204" pitchFamily="34" charset="0"/>
              </a:rPr>
              <a:t>f</a:t>
            </a:r>
            <a:r>
              <a:rPr kumimoji="0" lang="en-AU" sz="2000" i="0" u="none" strike="noStrike" kern="1200" cap="none" spc="0" normalizeH="0" baseline="0" noProof="0" dirty="0" err="1">
                <a:ln>
                  <a:noFill/>
                </a:ln>
                <a:effectLst/>
                <a:uLnTx/>
                <a:uFillTx/>
                <a:latin typeface="Arial" panose="020B0604020202020204" pitchFamily="34" charset="0"/>
                <a:ea typeface="DengXian" panose="02010600030101010101" pitchFamily="2" charset="-122"/>
                <a:cs typeface="Arial" panose="020B0604020202020204" pitchFamily="34" charset="0"/>
              </a:rPr>
              <a:t>ormally</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 assigns roles and responsibilities</a:t>
            </a:r>
            <a:r>
              <a:rPr lang="en-AU" sz="2000" dirty="0">
                <a:latin typeface="Arial" panose="020B0604020202020204" pitchFamily="34" charset="0"/>
                <a:ea typeface="DengXian" panose="02010600030101010101" pitchFamily="2" charset="-122"/>
                <a:cs typeface="Arial" panose="020B0604020202020204" pitchFamily="34" charset="0"/>
              </a:rPr>
              <a:t> </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for chemical management across the workplace</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clearly specifies the actions required</a:t>
            </a:r>
            <a:r>
              <a:rPr lang="en-AU" sz="2000" dirty="0">
                <a:latin typeface="Arial" panose="020B0604020202020204" pitchFamily="34" charset="0"/>
                <a:cs typeface="Arial" panose="020B0604020202020204" pitchFamily="34" charset="0"/>
              </a:rPr>
              <a:t> </a:t>
            </a:r>
            <a:r>
              <a:rPr kumimoji="0" lang="en-AU"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ensure safety and compliance</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helps to ensure chemicals are being </a:t>
            </a:r>
            <a:r>
              <a:rPr kumimoji="0" lang="en-AU" sz="2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safely managed</a:t>
            </a:r>
            <a:r>
              <a:rPr kumimoji="0" lang="en-AU"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p:txBody>
      </p:sp>
      <p:grpSp>
        <p:nvGrpSpPr>
          <p:cNvPr id="9" name="Group 8">
            <a:extLst>
              <a:ext uri="{FF2B5EF4-FFF2-40B4-BE49-F238E27FC236}">
                <a16:creationId xmlns:a16="http://schemas.microsoft.com/office/drawing/2014/main" id="{DD4B0E90-C521-24A3-F4A3-C95DAF7791E2}"/>
              </a:ext>
            </a:extLst>
          </p:cNvPr>
          <p:cNvGrpSpPr>
            <a:grpSpLocks noChangeAspect="1"/>
          </p:cNvGrpSpPr>
          <p:nvPr/>
        </p:nvGrpSpPr>
        <p:grpSpPr>
          <a:xfrm>
            <a:off x="756000" y="2767899"/>
            <a:ext cx="1543336" cy="1540975"/>
            <a:chOff x="648000" y="446377"/>
            <a:chExt cx="1107024" cy="1107024"/>
          </a:xfrm>
        </p:grpSpPr>
        <p:sp>
          <p:nvSpPr>
            <p:cNvPr id="10" name="Rounded Rectangle 9">
              <a:extLst>
                <a:ext uri="{FF2B5EF4-FFF2-40B4-BE49-F238E27FC236}">
                  <a16:creationId xmlns:a16="http://schemas.microsoft.com/office/drawing/2014/main" id="{ECA751ED-FE8F-544A-C843-DF57A8073AD7}"/>
                </a:ext>
              </a:extLst>
            </p:cNvPr>
            <p:cNvSpPr/>
            <p:nvPr/>
          </p:nvSpPr>
          <p:spPr>
            <a:xfrm>
              <a:off x="648000" y="446377"/>
              <a:ext cx="1107024" cy="1107024"/>
            </a:xfrm>
            <a:prstGeom prst="roundRect">
              <a:avLst/>
            </a:prstGeom>
            <a:solidFill>
              <a:srgbClr val="659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F269F9DB-1096-5D5D-15AC-B069D89B5034}"/>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183" t="11632" r="10283" b="8450"/>
            <a:stretch/>
          </p:blipFill>
          <p:spPr>
            <a:xfrm>
              <a:off x="776861" y="573672"/>
              <a:ext cx="871046" cy="875240"/>
            </a:xfrm>
            <a:prstGeom prst="rect">
              <a:avLst/>
            </a:prstGeom>
          </p:spPr>
        </p:pic>
      </p:grpSp>
    </p:spTree>
    <p:extLst>
      <p:ext uri="{BB962C8B-B14F-4D97-AF65-F5344CB8AC3E}">
        <p14:creationId xmlns:p14="http://schemas.microsoft.com/office/powerpoint/2010/main" val="273692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B8CEF-E43A-6BD0-CDC8-6505BD63C5E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FDB8CA4-0A75-D9C0-BCB1-4853FE1D9DA8}"/>
              </a:ext>
            </a:extLst>
          </p:cNvPr>
          <p:cNvPicPr>
            <a:picLocks noChangeAspect="1"/>
          </p:cNvPicPr>
          <p:nvPr/>
        </p:nvPicPr>
        <p:blipFill>
          <a:blip r:embed="rId3"/>
          <a:srcRect/>
          <a:stretch/>
        </p:blipFill>
        <p:spPr>
          <a:xfrm>
            <a:off x="0" y="-56644"/>
            <a:ext cx="12192000" cy="6914644"/>
          </a:xfrm>
          <a:prstGeom prst="rect">
            <a:avLst/>
          </a:prstGeom>
        </p:spPr>
      </p:pic>
      <p:sp>
        <p:nvSpPr>
          <p:cNvPr id="3" name="TextBox 2">
            <a:extLst>
              <a:ext uri="{FF2B5EF4-FFF2-40B4-BE49-F238E27FC236}">
                <a16:creationId xmlns:a16="http://schemas.microsoft.com/office/drawing/2014/main" id="{006FE72B-2700-FFFB-662C-94A5A2796133}"/>
              </a:ext>
            </a:extLst>
          </p:cNvPr>
          <p:cNvSpPr txBox="1"/>
          <p:nvPr/>
        </p:nvSpPr>
        <p:spPr>
          <a:xfrm>
            <a:off x="4814761" y="3703839"/>
            <a:ext cx="4458711" cy="2139697"/>
          </a:xfrm>
          <a:prstGeom prst="rect">
            <a:avLst/>
          </a:prstGeom>
          <a:noFill/>
        </p:spPr>
        <p:txBody>
          <a:bodyPr wrap="square" numCol="1" rtlCol="0">
            <a:noAutofit/>
          </a:bodyPr>
          <a:lstStyle/>
          <a:p>
            <a:pPr>
              <a:spcAft>
                <a:spcPts val="1000"/>
              </a:spcAft>
              <a:defRPr/>
            </a:pPr>
            <a:r>
              <a:rPr kumimoji="0" lang="en-AU" sz="200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It is a standing agenda</a:t>
            </a:r>
            <a:r>
              <a:rPr lang="en-AU" sz="2000" dirty="0">
                <a:solidFill>
                  <a:schemeClr val="tx2"/>
                </a:solidFill>
                <a:latin typeface="Arial" panose="020B0604020202020204" pitchFamily="34" charset="0"/>
                <a:cs typeface="Arial" panose="020B0604020202020204" pitchFamily="34" charset="0"/>
              </a:rPr>
              <a:t> item at </a:t>
            </a:r>
            <a:br>
              <a:rPr lang="en-AU" sz="2000" dirty="0">
                <a:solidFill>
                  <a:schemeClr val="tx2"/>
                </a:solidFill>
                <a:latin typeface="Arial" panose="020B0604020202020204" pitchFamily="34" charset="0"/>
                <a:cs typeface="Arial" panose="020B0604020202020204" pitchFamily="34" charset="0"/>
              </a:rPr>
            </a:br>
            <a:r>
              <a:rPr lang="en-AU" sz="2000" dirty="0">
                <a:solidFill>
                  <a:schemeClr val="tx2"/>
                </a:solidFill>
                <a:latin typeface="Arial" panose="020B0604020202020204" pitchFamily="34" charset="0"/>
                <a:cs typeface="Arial" panose="020B0604020202020204" pitchFamily="34" charset="0"/>
              </a:rPr>
              <a:t>all </a:t>
            </a:r>
            <a:r>
              <a:rPr kumimoji="0" lang="en-AU" sz="200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Health, Safety and Wellbeing Committee meetings to </a:t>
            </a:r>
            <a:r>
              <a:rPr kumimoji="0" lang="en-AU" sz="2000" b="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monitor </a:t>
            </a:r>
            <a:br>
              <a:rPr kumimoji="0" lang="en-AU" sz="2000" b="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lang="en-AU" sz="2000" b="1" dirty="0">
                <a:solidFill>
                  <a:schemeClr val="tx2"/>
                </a:solidFill>
                <a:latin typeface="Arial" panose="020B0604020202020204" pitchFamily="34" charset="0"/>
                <a:cs typeface="Arial" panose="020B0604020202020204" pitchFamily="34" charset="0"/>
              </a:rPr>
              <a:t>CMP</a:t>
            </a:r>
            <a:r>
              <a:rPr kumimoji="0" lang="en-AU" sz="2000" b="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implementation and progress.</a:t>
            </a:r>
            <a:endParaRPr lang="en-AU" sz="2000" b="1"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7A848DB-7436-6B79-6674-1BE65C2BD047}"/>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795646" y="2335470"/>
            <a:ext cx="3491353" cy="4144070"/>
          </a:xfrm>
          <a:prstGeom prst="rect">
            <a:avLst/>
          </a:prstGeom>
        </p:spPr>
      </p:pic>
      <p:sp>
        <p:nvSpPr>
          <p:cNvPr id="7" name="Title 1">
            <a:extLst>
              <a:ext uri="{FF2B5EF4-FFF2-40B4-BE49-F238E27FC236}">
                <a16:creationId xmlns:a16="http://schemas.microsoft.com/office/drawing/2014/main" id="{6C31CEA2-E0CF-D574-A3F9-53AA0EE5FDA9}"/>
              </a:ext>
            </a:extLst>
          </p:cNvPr>
          <p:cNvSpPr txBox="1">
            <a:spLocks/>
          </p:cNvSpPr>
          <p:nvPr/>
        </p:nvSpPr>
        <p:spPr>
          <a:xfrm>
            <a:off x="612000" y="612087"/>
            <a:ext cx="7037690" cy="4680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r>
              <a:rPr kumimoji="0" lang="en-AU"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Chemical management plans </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24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842B-88DB-20C8-46DA-663705E0309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58A42A5-FB88-BCE2-89F2-D9DFB82A602E}"/>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7524727-A23F-B7F6-1B1A-613EB61D3F1A}"/>
              </a:ext>
            </a:extLst>
          </p:cNvPr>
          <p:cNvSpPr txBox="1"/>
          <p:nvPr/>
        </p:nvSpPr>
        <p:spPr>
          <a:xfrm>
            <a:off x="2556000" y="2757266"/>
            <a:ext cx="7760263" cy="4037034"/>
          </a:xfrm>
          <a:prstGeom prst="rect">
            <a:avLst/>
          </a:prstGeom>
          <a:noFill/>
        </p:spPr>
        <p:txBody>
          <a:bodyPr wrap="square" numCol="1" rtlCol="0">
            <a:noAutofit/>
          </a:bodyPr>
          <a:lstStyle/>
          <a:p>
            <a:pPr>
              <a:spcAft>
                <a:spcPts val="1000"/>
              </a:spcAft>
            </a:pPr>
            <a:r>
              <a:rPr lang="en-AU" sz="2000" b="1" spc="-40" dirty="0">
                <a:latin typeface="Arial" panose="020B0604020202020204" pitchFamily="34" charset="0"/>
                <a:ea typeface="DengXian" panose="02010600030101010101" pitchFamily="2" charset="-122"/>
                <a:cs typeface="Arial" panose="020B0604020202020204" pitchFamily="34" charset="0"/>
              </a:rPr>
              <a:t>A </a:t>
            </a:r>
            <a:r>
              <a:rPr lang="en-AU" sz="2000" b="1" spc="-40" dirty="0">
                <a:latin typeface="Arial" panose="020B0604020202020204" pitchFamily="34" charset="0"/>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Pre-purchase chemical risk assessment</a:t>
            </a:r>
            <a:r>
              <a:rPr lang="en-AU" sz="2000" b="1" spc="-40" dirty="0">
                <a:latin typeface="Arial" panose="020B0604020202020204" pitchFamily="34" charset="0"/>
                <a:ea typeface="DengXian" panose="02010600030101010101" pitchFamily="2" charset="-122"/>
                <a:cs typeface="Arial" panose="020B0604020202020204" pitchFamily="34" charset="0"/>
              </a:rPr>
              <a:t> must be completed </a:t>
            </a:r>
            <a:br>
              <a:rPr lang="en-AU" sz="2000" b="1" spc="-40" dirty="0">
                <a:latin typeface="Arial" panose="020B0604020202020204" pitchFamily="34" charset="0"/>
                <a:ea typeface="DengXian" panose="02010600030101010101" pitchFamily="2" charset="-122"/>
                <a:cs typeface="Arial" panose="020B0604020202020204" pitchFamily="34" charset="0"/>
              </a:rPr>
            </a:br>
            <a:r>
              <a:rPr lang="en-AU" sz="2000" b="1" spc="-40" dirty="0">
                <a:latin typeface="Arial" panose="020B0604020202020204" pitchFamily="34" charset="0"/>
                <a:ea typeface="DengXian" panose="02010600030101010101" pitchFamily="2" charset="-122"/>
                <a:cs typeface="Arial" panose="020B0604020202020204" pitchFamily="34" charset="0"/>
              </a:rPr>
              <a:t>and </a:t>
            </a:r>
            <a:r>
              <a:rPr kumimoji="0" lang="en-AU" sz="2000" b="1" i="0" u="none" strike="noStrike" kern="1200" cap="none" spc="-4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approved before the introduction of any chemical into the workplace.</a:t>
            </a:r>
          </a:p>
          <a:p>
            <a:pPr>
              <a:spcAft>
                <a:spcPts val="1000"/>
              </a:spcAft>
            </a:pPr>
            <a:r>
              <a:rPr lang="en-AU" sz="2000" dirty="0">
                <a:latin typeface="Arial" panose="020B0604020202020204" pitchFamily="34" charset="0"/>
                <a:ea typeface="DengXian" panose="02010600030101010101" pitchFamily="2" charset="-122"/>
                <a:cs typeface="Arial" panose="020B0604020202020204" pitchFamily="34" charset="0"/>
              </a:rPr>
              <a:t>Completing the pre-purchase risk assessment process ensures:</a:t>
            </a:r>
            <a:endPar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endParaRPr>
          </a:p>
          <a:p>
            <a:pPr marL="252000" indent="-252000">
              <a:spcAft>
                <a:spcPts val="1000"/>
              </a:spcAft>
              <a:buFont typeface="Arial" panose="020B0604020202020204" pitchFamily="34" charset="0"/>
              <a:buChar char="•"/>
            </a:pPr>
            <a:r>
              <a:rPr kumimoji="0" lang="en-AU" sz="2000" i="0"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safer alternatives are considered</a:t>
            </a:r>
            <a:endParaRPr lang="en-AU" sz="2000" dirty="0">
              <a:latin typeface="Arial" panose="020B0604020202020204" pitchFamily="34" charset="0"/>
              <a:ea typeface="DengXian" panose="02010600030101010101" pitchFamily="2" charset="-122"/>
              <a:cs typeface="Arial" panose="020B0604020202020204" pitchFamily="34" charset="0"/>
            </a:endParaRPr>
          </a:p>
          <a:p>
            <a:pPr marL="252000" indent="-252000">
              <a:spcAft>
                <a:spcPts val="1000"/>
              </a:spcAft>
              <a:buFont typeface="Arial" panose="020B0604020202020204" pitchFamily="34" charset="0"/>
              <a:buChar char="•"/>
            </a:pPr>
            <a:r>
              <a:rPr kumimoji="0" lang="en-AU" sz="2000" i="0"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minimum quantities are procured</a:t>
            </a:r>
            <a:endParaRPr lang="en-AU" sz="2000" dirty="0"/>
          </a:p>
          <a:p>
            <a:pPr marL="252000" indent="-252000">
              <a:spcAft>
                <a:spcPts val="1000"/>
              </a:spcAft>
              <a:buFont typeface="Arial" panose="020B0604020202020204" pitchFamily="34" charset="0"/>
              <a:buChar char="•"/>
            </a:pPr>
            <a:r>
              <a:rPr kumimoji="0" lang="en-AU" sz="2000" i="0"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an SDS for the chemical is available and hazards are identified</a:t>
            </a:r>
          </a:p>
          <a:p>
            <a:pPr marL="252000" indent="-252000">
              <a:spcAft>
                <a:spcPts val="1000"/>
              </a:spcAft>
              <a:buFont typeface="Arial" panose="020B0604020202020204" pitchFamily="34" charset="0"/>
              <a:buChar char="•"/>
            </a:pPr>
            <a:r>
              <a:rPr lang="en-AU" sz="2000" dirty="0">
                <a:latin typeface="Arial" panose="020B0604020202020204" pitchFamily="34" charset="0"/>
                <a:ea typeface="DengXian" panose="02010600030101010101" pitchFamily="2" charset="-122"/>
                <a:cs typeface="Arial" panose="020B0604020202020204" pitchFamily="34" charset="0"/>
              </a:rPr>
              <a:t>appropriate labels, storage locations, PPE, engineering controls, </a:t>
            </a:r>
            <a:br>
              <a:rPr lang="en-AU" sz="2000" dirty="0">
                <a:latin typeface="Arial" panose="020B0604020202020204" pitchFamily="34" charset="0"/>
                <a:ea typeface="DengXian" panose="02010600030101010101" pitchFamily="2" charset="-122"/>
                <a:cs typeface="Arial" panose="020B0604020202020204" pitchFamily="34" charset="0"/>
              </a:rPr>
            </a:br>
            <a:r>
              <a:rPr lang="en-AU" sz="2000" dirty="0">
                <a:latin typeface="Arial" panose="020B0604020202020204" pitchFamily="34" charset="0"/>
                <a:ea typeface="DengXian" panose="02010600030101010101" pitchFamily="2" charset="-122"/>
                <a:cs typeface="Arial" panose="020B0604020202020204" pitchFamily="34" charset="0"/>
              </a:rPr>
              <a:t>and disposal methods are available to manage risk.</a:t>
            </a:r>
          </a:p>
        </p:txBody>
      </p:sp>
      <p:grpSp>
        <p:nvGrpSpPr>
          <p:cNvPr id="73" name="Group 72">
            <a:extLst>
              <a:ext uri="{FF2B5EF4-FFF2-40B4-BE49-F238E27FC236}">
                <a16:creationId xmlns:a16="http://schemas.microsoft.com/office/drawing/2014/main" id="{BF15A9A0-94FA-27B1-BCB2-D8331874CB0B}"/>
              </a:ext>
            </a:extLst>
          </p:cNvPr>
          <p:cNvGrpSpPr>
            <a:grpSpLocks noChangeAspect="1"/>
          </p:cNvGrpSpPr>
          <p:nvPr/>
        </p:nvGrpSpPr>
        <p:grpSpPr>
          <a:xfrm>
            <a:off x="756000" y="2767899"/>
            <a:ext cx="1499623" cy="1499623"/>
            <a:chOff x="686119" y="628967"/>
            <a:chExt cx="1614170" cy="1614170"/>
          </a:xfrm>
        </p:grpSpPr>
        <p:sp>
          <p:nvSpPr>
            <p:cNvPr id="69" name="Rounded Rectangle 68">
              <a:extLst>
                <a:ext uri="{FF2B5EF4-FFF2-40B4-BE49-F238E27FC236}">
                  <a16:creationId xmlns:a16="http://schemas.microsoft.com/office/drawing/2014/main" id="{2FA9B809-BDB1-A1E0-5B80-FEA4CAECC076}"/>
                </a:ext>
              </a:extLst>
            </p:cNvPr>
            <p:cNvSpPr/>
            <p:nvPr/>
          </p:nvSpPr>
          <p:spPr>
            <a:xfrm>
              <a:off x="686119" y="628967"/>
              <a:ext cx="1614170" cy="1614170"/>
            </a:xfrm>
            <a:prstGeom prst="roundRect">
              <a:avLst/>
            </a:prstGeom>
            <a:solidFill>
              <a:srgbClr val="866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FD46215-EF9F-C104-6369-100AC24490B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233" t="10264" r="10233" b="9821"/>
            <a:stretch/>
          </p:blipFill>
          <p:spPr>
            <a:xfrm>
              <a:off x="842325" y="794030"/>
              <a:ext cx="1340350" cy="1327752"/>
            </a:xfrm>
            <a:prstGeom prst="rect">
              <a:avLst/>
            </a:prstGeom>
          </p:spPr>
        </p:pic>
      </p:grpSp>
      <p:sp>
        <p:nvSpPr>
          <p:cNvPr id="67" name="Title 1">
            <a:extLst>
              <a:ext uri="{FF2B5EF4-FFF2-40B4-BE49-F238E27FC236}">
                <a16:creationId xmlns:a16="http://schemas.microsoft.com/office/drawing/2014/main" id="{190529C6-8107-C8DC-57C3-6F449F9BA9FF}"/>
              </a:ext>
            </a:extLst>
          </p:cNvPr>
          <p:cNvSpPr txBox="1">
            <a:spLocks/>
          </p:cNvSpPr>
          <p:nvPr/>
        </p:nvSpPr>
        <p:spPr>
          <a:xfrm>
            <a:off x="612000" y="612000"/>
            <a:ext cx="8942832" cy="4680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r>
              <a:rPr kumimoji="0" lang="en-AU" sz="32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Pre-purchase chemical risk assessments </a:t>
            </a:r>
            <a:endParaRPr lang="en-A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99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6DFE-17D2-BC88-FD67-3A88E3D486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C69CAFC-2C28-EB37-53B0-DE20C206FA4D}"/>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6E79608-8A1D-AF94-4091-CB7128A596AA}"/>
              </a:ext>
            </a:extLst>
          </p:cNvPr>
          <p:cNvSpPr txBox="1"/>
          <p:nvPr/>
        </p:nvSpPr>
        <p:spPr>
          <a:xfrm>
            <a:off x="2556000" y="2757266"/>
            <a:ext cx="6845863" cy="3305059"/>
          </a:xfrm>
          <a:prstGeom prst="rect">
            <a:avLst/>
          </a:prstGeom>
          <a:noFill/>
        </p:spPr>
        <p:txBody>
          <a:bodyPr wrap="square" numCol="1" rtlCol="0">
            <a:noAutofit/>
          </a:bodyPr>
          <a:lstStyle/>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SDS hold important safety information about chemical hazards and how to manage them.</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You will need to obtain a vendor SDS for each chemical and add it to your manifest within </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Chemwatch</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 as part of the Pre-purchase chemical risk assessment process.</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You can search for an SDS within </a:t>
            </a:r>
            <a:r>
              <a:rPr kumimoji="0" lang="en-AU" sz="2000" i="0" u="none" strike="noStrike" kern="1200" cap="none" spc="0" normalizeH="0" baseline="0" noProof="0" dirty="0" err="1">
                <a:ln>
                  <a:noFill/>
                </a:ln>
                <a:effectLst/>
                <a:uLnTx/>
                <a:uFillTx/>
                <a:latin typeface="Arial" panose="020B0604020202020204" pitchFamily="34" charset="0"/>
                <a:ea typeface="DengXian" panose="02010600030101010101" pitchFamily="2" charset="-122"/>
                <a:cs typeface="Arial" panose="020B0604020202020204" pitchFamily="34" charset="0"/>
              </a:rPr>
              <a:t>Chemwatch</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 and </a:t>
            </a:r>
            <a:b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b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drag and drop it into your manifest.</a:t>
            </a:r>
          </a:p>
        </p:txBody>
      </p:sp>
      <p:grpSp>
        <p:nvGrpSpPr>
          <p:cNvPr id="78" name="Group 77">
            <a:extLst>
              <a:ext uri="{FF2B5EF4-FFF2-40B4-BE49-F238E27FC236}">
                <a16:creationId xmlns:a16="http://schemas.microsoft.com/office/drawing/2014/main" id="{224E8F4D-C808-E31E-3322-05DE1589D5C2}"/>
              </a:ext>
            </a:extLst>
          </p:cNvPr>
          <p:cNvGrpSpPr>
            <a:grpSpLocks noChangeAspect="1"/>
          </p:cNvGrpSpPr>
          <p:nvPr/>
        </p:nvGrpSpPr>
        <p:grpSpPr>
          <a:xfrm>
            <a:off x="756000" y="2757266"/>
            <a:ext cx="1522640" cy="1523141"/>
            <a:chOff x="648000" y="446377"/>
            <a:chExt cx="1107024" cy="1107024"/>
          </a:xfrm>
        </p:grpSpPr>
        <p:sp>
          <p:nvSpPr>
            <p:cNvPr id="5" name="Rounded Rectangle 4">
              <a:extLst>
                <a:ext uri="{FF2B5EF4-FFF2-40B4-BE49-F238E27FC236}">
                  <a16:creationId xmlns:a16="http://schemas.microsoft.com/office/drawing/2014/main" id="{F8BCAD62-698E-C616-C369-CBA196B0560A}"/>
                </a:ext>
              </a:extLst>
            </p:cNvPr>
            <p:cNvSpPr/>
            <p:nvPr/>
          </p:nvSpPr>
          <p:spPr>
            <a:xfrm>
              <a:off x="648000" y="446377"/>
              <a:ext cx="1107024" cy="1107024"/>
            </a:xfrm>
            <a:prstGeom prst="roundRect">
              <a:avLst/>
            </a:prstGeom>
            <a:solidFill>
              <a:srgbClr val="F8B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61957BC-BC6F-3206-0E82-07E75EB4758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9449" t="13775" r="7768" b="10331"/>
            <a:stretch/>
          </p:blipFill>
          <p:spPr>
            <a:xfrm>
              <a:off x="748661" y="616148"/>
              <a:ext cx="910310" cy="822843"/>
            </a:xfrm>
            <a:prstGeom prst="rect">
              <a:avLst/>
            </a:prstGeom>
          </p:spPr>
        </p:pic>
      </p:grpSp>
      <p:sp>
        <p:nvSpPr>
          <p:cNvPr id="82" name="Title 1">
            <a:extLst>
              <a:ext uri="{FF2B5EF4-FFF2-40B4-BE49-F238E27FC236}">
                <a16:creationId xmlns:a16="http://schemas.microsoft.com/office/drawing/2014/main" id="{FF713852-0A97-D5E3-F4DC-09A415638453}"/>
              </a:ext>
            </a:extLst>
          </p:cNvPr>
          <p:cNvSpPr txBox="1">
            <a:spLocks/>
          </p:cNvSpPr>
          <p:nvPr/>
        </p:nvSpPr>
        <p:spPr>
          <a:xfrm>
            <a:off x="612000" y="612000"/>
            <a:ext cx="7052328" cy="4680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r>
              <a:rPr kumimoji="0" lang="en-AU" sz="32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Safety data sheets (SDS)</a:t>
            </a:r>
            <a:endParaRPr lang="en-A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53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6679-A18B-A23D-978F-4816BB8D272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D25F93-ACF2-0F1B-C50A-9E8F0D810889}"/>
              </a:ext>
            </a:extLst>
          </p:cNvPr>
          <p:cNvPicPr>
            <a:picLocks noChangeAspect="1"/>
          </p:cNvPicPr>
          <p:nvPr/>
        </p:nvPicPr>
        <p:blipFill>
          <a:blip r:embed="rId3"/>
          <a:src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F6F81BC8-966A-EF99-5D80-B34FC09161C0}"/>
              </a:ext>
            </a:extLst>
          </p:cNvPr>
          <p:cNvGrpSpPr>
            <a:grpSpLocks noChangeAspect="1"/>
          </p:cNvGrpSpPr>
          <p:nvPr/>
        </p:nvGrpSpPr>
        <p:grpSpPr>
          <a:xfrm>
            <a:off x="756000" y="2757266"/>
            <a:ext cx="1522640" cy="1523141"/>
            <a:chOff x="648000" y="446377"/>
            <a:chExt cx="1107024" cy="1107024"/>
          </a:xfrm>
        </p:grpSpPr>
        <p:sp>
          <p:nvSpPr>
            <p:cNvPr id="5" name="Rounded Rectangle 4">
              <a:extLst>
                <a:ext uri="{FF2B5EF4-FFF2-40B4-BE49-F238E27FC236}">
                  <a16:creationId xmlns:a16="http://schemas.microsoft.com/office/drawing/2014/main" id="{857D5C9C-01DA-89A9-DEA0-24B4F8AFB546}"/>
                </a:ext>
              </a:extLst>
            </p:cNvPr>
            <p:cNvSpPr/>
            <p:nvPr/>
          </p:nvSpPr>
          <p:spPr>
            <a:xfrm>
              <a:off x="648000" y="446377"/>
              <a:ext cx="1107024" cy="1107024"/>
            </a:xfrm>
            <a:prstGeom prst="roundRect">
              <a:avLst/>
            </a:prstGeom>
            <a:solidFill>
              <a:srgbClr val="F8B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4F307499-DFFD-784B-D6D5-0A3F5ABE9EE8}"/>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9449" t="13775" r="7768" b="10331"/>
            <a:stretch/>
          </p:blipFill>
          <p:spPr>
            <a:xfrm>
              <a:off x="748661" y="616148"/>
              <a:ext cx="910310" cy="822843"/>
            </a:xfrm>
            <a:prstGeom prst="rect">
              <a:avLst/>
            </a:prstGeom>
          </p:spPr>
        </p:pic>
      </p:grpSp>
      <p:sp>
        <p:nvSpPr>
          <p:cNvPr id="7" name="Title 1">
            <a:extLst>
              <a:ext uri="{FF2B5EF4-FFF2-40B4-BE49-F238E27FC236}">
                <a16:creationId xmlns:a16="http://schemas.microsoft.com/office/drawing/2014/main" id="{62E7061F-316C-6F00-ED2F-95E1534D372D}"/>
              </a:ext>
            </a:extLst>
          </p:cNvPr>
          <p:cNvSpPr txBox="1">
            <a:spLocks/>
          </p:cNvSpPr>
          <p:nvPr/>
        </p:nvSpPr>
        <p:spPr>
          <a:xfrm>
            <a:off x="612000" y="612000"/>
            <a:ext cx="7052328" cy="4680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r>
              <a:rPr kumimoji="0" lang="en-AU" sz="3200" i="0" strike="noStrike" kern="1200" cap="none" spc="0" normalizeH="0" baseline="0" noProof="0" dirty="0">
                <a:ln>
                  <a:noFill/>
                </a:ln>
                <a:solidFill>
                  <a:schemeClr val="bg1"/>
                </a:solidFill>
                <a:effectLst/>
                <a:uLnTx/>
                <a:uFillTx/>
                <a:latin typeface="Arial" panose="020B0604020202020204" pitchFamily="34" charset="0"/>
                <a:ea typeface="DengXian" panose="02010600030101010101" pitchFamily="2" charset="-122"/>
                <a:cs typeface="Arial" panose="020B0604020202020204" pitchFamily="34" charset="0"/>
              </a:rPr>
              <a:t>Safety data sheets</a:t>
            </a:r>
            <a:endParaRPr lang="en-AU" sz="3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4E9C11-AE09-F1B9-225A-FCF29DBBCA47}"/>
              </a:ext>
            </a:extLst>
          </p:cNvPr>
          <p:cNvSpPr txBox="1"/>
          <p:nvPr/>
        </p:nvSpPr>
        <p:spPr>
          <a:xfrm>
            <a:off x="2556000" y="2757266"/>
            <a:ext cx="6928014" cy="3189860"/>
          </a:xfrm>
          <a:prstGeom prst="rect">
            <a:avLst/>
          </a:prstGeom>
          <a:noFill/>
        </p:spPr>
        <p:txBody>
          <a:bodyPr wrap="square" numCol="1" rtlCol="0">
            <a:noAutofit/>
          </a:bodyPr>
          <a:lstStyle/>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SDS must be made available and readily accessible to anyone using a hazardous chemical.</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All chemical users must be trained in the purpose and location of SDS. </a:t>
            </a:r>
          </a:p>
          <a:p>
            <a:pPr marL="252000" indent="-252000">
              <a:spcAft>
                <a:spcPts val="1000"/>
              </a:spcAft>
              <a:buFont typeface="Arial" panose="020B0604020202020204" pitchFamily="34" charset="0"/>
              <a:buChar char="•"/>
            </a:pP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Workplace managers </a:t>
            </a:r>
            <a:r>
              <a:rPr lang="en-AU" sz="2000" dirty="0">
                <a:latin typeface="Arial" panose="020B0604020202020204" pitchFamily="34" charset="0"/>
                <a:ea typeface="DengXian" panose="02010600030101010101" pitchFamily="2" charset="-122"/>
                <a:cs typeface="Arial" panose="020B0604020202020204" pitchFamily="34" charset="0"/>
              </a:rPr>
              <a:t>must</a:t>
            </a: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 ensure that all chemical users </a:t>
            </a:r>
            <a:b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br>
            <a:r>
              <a:rPr kumimoji="0" lang="en-AU" sz="2000" i="0" u="none" strike="noStrike" kern="1200" cap="none" spc="0" normalizeH="0" baseline="0" noProof="0" dirty="0">
                <a:ln>
                  <a:noFill/>
                </a:ln>
                <a:effectLst/>
                <a:uLnTx/>
                <a:uFillTx/>
                <a:latin typeface="Arial" panose="020B0604020202020204" pitchFamily="34" charset="0"/>
                <a:ea typeface="DengXian" panose="02010600030101010101" pitchFamily="2" charset="-122"/>
                <a:cs typeface="Arial" panose="020B0604020202020204" pitchFamily="34" charset="0"/>
              </a:rPr>
              <a:t>know how to access SDS at their workplace whenever needed.</a:t>
            </a:r>
          </a:p>
        </p:txBody>
      </p:sp>
      <p:sp>
        <p:nvSpPr>
          <p:cNvPr id="10" name="Title 1">
            <a:extLst>
              <a:ext uri="{FF2B5EF4-FFF2-40B4-BE49-F238E27FC236}">
                <a16:creationId xmlns:a16="http://schemas.microsoft.com/office/drawing/2014/main" id="{EBED37B2-A2AF-18A9-43E9-A56A34E0D738}"/>
              </a:ext>
            </a:extLst>
          </p:cNvPr>
          <p:cNvSpPr txBox="1">
            <a:spLocks/>
          </p:cNvSpPr>
          <p:nvPr/>
        </p:nvSpPr>
        <p:spPr>
          <a:xfrm>
            <a:off x="2620589" y="628967"/>
            <a:ext cx="5166099" cy="1299687"/>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accent1"/>
                </a:solidFill>
                <a:latin typeface="Arial" charset="0"/>
                <a:ea typeface="Arial" charset="0"/>
                <a:cs typeface="Arial" charset="0"/>
              </a:defRPr>
            </a:lvl1pPr>
          </a:lstStyle>
          <a:p>
            <a:endParaRPr lang="en-A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8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1EF2-4847-B11D-70E5-011CD9EA20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4B917C-6E28-1E36-7E65-F72D327C7664}"/>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5097AF0-CDF7-7CA5-E712-FD3CB124386D}"/>
              </a:ext>
            </a:extLst>
          </p:cNvPr>
          <p:cNvSpPr txBox="1"/>
          <p:nvPr/>
        </p:nvSpPr>
        <p:spPr>
          <a:xfrm>
            <a:off x="2630065" y="527883"/>
            <a:ext cx="9639898" cy="1741464"/>
          </a:xfrm>
          <a:prstGeom prst="rect">
            <a:avLst/>
          </a:prstGeom>
          <a:noFill/>
        </p:spPr>
        <p:txBody>
          <a:bodyPr wrap="square" numCol="1" rtlCol="0">
            <a:noAutofit/>
          </a:bodyPr>
          <a:lstStyle/>
          <a:p>
            <a:pPr>
              <a:spcAft>
                <a:spcPts val="1000"/>
              </a:spcAft>
            </a:pPr>
            <a:r>
              <a:rPr kumimoji="0" lang="en-AU" sz="25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Enrol in the </a:t>
            </a:r>
            <a:r>
              <a:rPr kumimoji="0" lang="en-AU" sz="25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Chemical M</a:t>
            </a:r>
            <a:r>
              <a:rPr lang="en-AU" sz="25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anagement</a:t>
            </a:r>
            <a:r>
              <a:rPr lang="en-AU" sz="25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en-AU" sz="25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course</a:t>
            </a:r>
            <a:r>
              <a:rPr kumimoji="0" lang="en-AU" sz="25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within the </a:t>
            </a:r>
            <a:br>
              <a:rPr kumimoji="0" lang="en-AU" sz="25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br>
            <a:r>
              <a:rPr kumimoji="0" lang="en-AU" sz="25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EFI catalogue for more comprehensive information on </a:t>
            </a:r>
            <a:r>
              <a:rPr lang="en-AU" sz="2500" dirty="0">
                <a:solidFill>
                  <a:schemeClr val="bg1"/>
                </a:solidFill>
                <a:latin typeface="Arial" panose="020B0604020202020204" pitchFamily="34" charset="0"/>
                <a:ea typeface="+mj-ea"/>
                <a:cs typeface="Arial" panose="020B0604020202020204" pitchFamily="34" charset="0"/>
              </a:rPr>
              <a:t>all stages</a:t>
            </a:r>
            <a:br>
              <a:rPr lang="en-AU" sz="2500" dirty="0">
                <a:solidFill>
                  <a:schemeClr val="bg1"/>
                </a:solidFill>
                <a:latin typeface="Arial" panose="020B0604020202020204" pitchFamily="34" charset="0"/>
                <a:ea typeface="+mj-ea"/>
                <a:cs typeface="Arial" panose="020B0604020202020204" pitchFamily="34" charset="0"/>
              </a:rPr>
            </a:br>
            <a:r>
              <a:rPr kumimoji="0" lang="en-AU" sz="25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of the Department of Education’s chemical management system. </a:t>
            </a:r>
            <a:endParaRPr lang="en-AU" sz="2500" dirty="0">
              <a:solidFill>
                <a:schemeClr val="bg1"/>
              </a:solidFill>
            </a:endParaRPr>
          </a:p>
        </p:txBody>
      </p:sp>
      <p:pic>
        <p:nvPicPr>
          <p:cNvPr id="6" name="Picture 5" descr="A screenshot of a computer and a document&#10;&#10;Description automatically generated with medium confidence">
            <a:extLst>
              <a:ext uri="{FF2B5EF4-FFF2-40B4-BE49-F238E27FC236}">
                <a16:creationId xmlns:a16="http://schemas.microsoft.com/office/drawing/2014/main" id="{11CFC6D0-F7A6-6F6C-4E7D-21444E0DFA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7910" y="2981596"/>
            <a:ext cx="7373184" cy="3505876"/>
          </a:xfrm>
          <a:prstGeom prst="rect">
            <a:avLst/>
          </a:prstGeom>
        </p:spPr>
      </p:pic>
      <p:pic>
        <p:nvPicPr>
          <p:cNvPr id="7" name="Graphic 6">
            <a:extLst>
              <a:ext uri="{FF2B5EF4-FFF2-40B4-BE49-F238E27FC236}">
                <a16:creationId xmlns:a16="http://schemas.microsoft.com/office/drawing/2014/main" id="{0525455E-89E0-ED78-AEB6-4A7B4F86F8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6408" y="533658"/>
            <a:ext cx="744084" cy="586991"/>
          </a:xfrm>
          <a:prstGeom prst="rect">
            <a:avLst/>
          </a:prstGeom>
        </p:spPr>
      </p:pic>
    </p:spTree>
    <p:extLst>
      <p:ext uri="{BB962C8B-B14F-4D97-AF65-F5344CB8AC3E}">
        <p14:creationId xmlns:p14="http://schemas.microsoft.com/office/powerpoint/2010/main" val="2845468404"/>
      </p:ext>
    </p:extLst>
  </p:cSld>
  <p:clrMapOvr>
    <a:masterClrMapping/>
  </p:clrMapOvr>
</p:sld>
</file>

<file path=ppt/theme/theme1.xml><?xml version="1.0" encoding="utf-8"?>
<a:theme xmlns:a="http://schemas.openxmlformats.org/drawingml/2006/main" name="DoE Theme 2023">
  <a:themeElements>
    <a:clrScheme name="Dept of Ed - Nat">
      <a:dk1>
        <a:srgbClr val="0F2C51"/>
      </a:dk1>
      <a:lt1>
        <a:srgbClr val="FFFFFF"/>
      </a:lt1>
      <a:dk2>
        <a:srgbClr val="007687"/>
      </a:dk2>
      <a:lt2>
        <a:srgbClr val="E7E6E6"/>
      </a:lt2>
      <a:accent1>
        <a:srgbClr val="007687"/>
      </a:accent1>
      <a:accent2>
        <a:srgbClr val="65CBE6"/>
      </a:accent2>
      <a:accent3>
        <a:srgbClr val="482366"/>
      </a:accent3>
      <a:accent4>
        <a:srgbClr val="FFCF01"/>
      </a:accent4>
      <a:accent5>
        <a:srgbClr val="00BABE"/>
      </a:accent5>
      <a:accent6>
        <a:srgbClr val="A6CE38"/>
      </a:accent6>
      <a:hlink>
        <a:srgbClr val="BABCBB"/>
      </a:hlink>
      <a:folHlink>
        <a:srgbClr val="9598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E-MSPowerPoint-el-template-widescreen" id="{19960230-7E48-1B42-AE49-B8B7F164194F}" vid="{9727ACDE-6AD1-0B4E-A015-761C73DD6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E8B6745F31D34CAF5915480B819D89" ma:contentTypeVersion="12" ma:contentTypeDescription="Create a new document." ma:contentTypeScope="" ma:versionID="5b7e907cc2c014eed8bb5c763b2bb46f">
  <xsd:schema xmlns:xsd="http://www.w3.org/2001/XMLSchema" xmlns:xs="http://www.w3.org/2001/XMLSchema" xmlns:p="http://schemas.microsoft.com/office/2006/metadata/properties" xmlns:ns1="http://schemas.microsoft.com/sharepoint/v3" xmlns:ns2="f114f5df-7614-43c1-ba8e-2daa6e537108" targetNamespace="http://schemas.microsoft.com/office/2006/metadata/properties" ma:root="true" ma:fieldsID="f90c9667ab35baeed3a09f912e64f61a" ns1:_="" ns2:_="">
    <xsd:import namespace="http://schemas.microsoft.com/sharepoint/v3"/>
    <xsd:import namespace="f114f5df-7614-43c1-ba8e-2daa6e537108"/>
    <xsd:element name="properties">
      <xsd:complexType>
        <xsd:sequence>
          <xsd:element name="documentManagement">
            <xsd:complexType>
              <xsd:all>
                <xsd:element ref="ns1:PublishingStartDate" minOccurs="0"/>
                <xsd:element ref="ns1:PublishingExpirationDate" minOccurs="0"/>
                <xsd:element ref="ns2:Category_x0020_Initiatives_x0020_and_x0020_Strategies"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4f5df-7614-43c1-ba8e-2daa6e537108" elementFormDefault="qualified">
    <xsd:import namespace="http://schemas.microsoft.com/office/2006/documentManagement/types"/>
    <xsd:import namespace="http://schemas.microsoft.com/office/infopath/2007/PartnerControls"/>
    <xsd:element name="Category_x0020_Initiatives_x0020_and_x0020_Strategies" ma:index="10" nillable="true" ma:displayName="IA Category 5" ma:format="Dropdown" ma:internalName="Category_x0020_Initiatives_x0020_and_x0020_Strategies">
      <xsd:simpleType>
        <xsd:restriction base="dms:Choice">
          <xsd:enumeration value="Initiatives and Strategies"/>
          <xsd:enumeration value="Behaviour"/>
          <xsd:enumeration value="Health and wellbeing"/>
          <xsd:enumeration value="Initiatives"/>
          <xsd:enumeration value="Policies"/>
          <xsd:enumeration value="Strategies and programs"/>
        </xsd:restriction>
      </xsd:simpleType>
    </xsd:element>
    <xsd:element name="PPContentOwner" ma:index="11"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2"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3"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4" nillable="true" ma:displayName="Submitted Date" ma:description="The date and time when this item was submitted for approval." ma:format="DateOnly" ma:internalName="PPSubmittedDate">
      <xsd:simpleType>
        <xsd:restriction base="dms:DateTime"/>
      </xsd:simpleType>
    </xsd:element>
    <xsd:element name="PPModeratedBy" ma:index="15"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6" nillable="true" ma:displayName="Moderated Date" ma:description="The date that the item was either approved or rejected." ma:format="DateOnly" ma:internalName="PPModeratedDate">
      <xsd:simpleType>
        <xsd:restriction base="dms:DateTime"/>
      </xsd:simpleType>
    </xsd:element>
    <xsd:element name="PPReferenceNumber" ma:index="17"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8"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9" nillable="true" ma:displayName="Review Date" ma:description="The date the item's content will be next due for review." ma:format="DateOnly" ma:internalName="PPReviewDate">
      <xsd:simpleType>
        <xsd:restriction base="dms:DateTime"/>
      </xsd:simpleType>
    </xsd:element>
    <xsd:element name="PPLastReviewedDate" ma:index="20" nillable="true" ma:displayName="Last Reviewed Date" ma:description="The date the item's content was last reviewed." ma:internalName="PPLastReviewedDate">
      <xsd:simpleType>
        <xsd:restriction base="dms:DateTime"/>
      </xsd:simpleType>
    </xsd:element>
    <xsd:element name="PPLastReviewedBy" ma:index="21"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2"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PPReviewDate xmlns="f114f5df-7614-43c1-ba8e-2daa6e537108" xsi:nil="true"/>
    <PPReferenceNumber xmlns="f114f5df-7614-43c1-ba8e-2daa6e537108" xsi:nil="true"/>
    <PPLastReviewedBy xmlns="f114f5df-7614-43c1-ba8e-2daa6e537108">
      <UserInfo>
        <DisplayName>DELIZO, Dan</DisplayName>
        <AccountId>83</AccountId>
        <AccountType/>
      </UserInfo>
    </PPLastReviewedBy>
    <PPModeratedBy xmlns="f114f5df-7614-43c1-ba8e-2daa6e537108">
      <UserInfo>
        <DisplayName>DELIZO, Dan</DisplayName>
        <AccountId>83</AccountId>
        <AccountType/>
      </UserInfo>
    </PPModeratedBy>
    <PPContentAuthor xmlns="f114f5df-7614-43c1-ba8e-2daa6e537108">
      <UserInfo>
        <DisplayName/>
        <AccountId xsi:nil="true"/>
        <AccountType/>
      </UserInfo>
    </PPContentAuthor>
    <PPContentApprover xmlns="f114f5df-7614-43c1-ba8e-2daa6e537108">
      <UserInfo>
        <DisplayName/>
        <AccountId xsi:nil="true"/>
        <AccountType/>
      </UserInfo>
    </PPContentApprover>
    <PPPublishedNotificationAddresses xmlns="f114f5df-7614-43c1-ba8e-2daa6e537108" xsi:nil="true"/>
    <PPLastReviewedDate xmlns="f114f5df-7614-43c1-ba8e-2daa6e537108">2024-11-19T23:26:54+00:00</PPLastReviewedDate>
    <PPModeratedDate xmlns="f114f5df-7614-43c1-ba8e-2daa6e537108">2024-11-19T23:26:53+00:00</PPModeratedDate>
    <PPSubmittedDate xmlns="f114f5df-7614-43c1-ba8e-2daa6e537108" xsi:nil="true"/>
    <PPContentOwner xmlns="f114f5df-7614-43c1-ba8e-2daa6e537108">
      <UserInfo>
        <DisplayName>COWARD, Kristy</DisplayName>
        <AccountId>229</AccountId>
        <AccountType/>
      </UserInfo>
    </PPContentOwner>
    <PPSubmittedBy xmlns="f114f5df-7614-43c1-ba8e-2daa6e537108">
      <UserInfo>
        <DisplayName/>
        <AccountId xsi:nil="true"/>
        <AccountType/>
      </UserInfo>
    </PPSubmittedBy>
    <Category_x0020_Initiatives_x0020_and_x0020_Strategies xmlns="f114f5df-7614-43c1-ba8e-2daa6e537108">Initiatives and Strategies</Category_x0020_Initiatives_x0020_and_x0020_Strategies>
  </documentManagement>
</p:properties>
</file>

<file path=customXml/itemProps1.xml><?xml version="1.0" encoding="utf-8"?>
<ds:datastoreItem xmlns:ds="http://schemas.openxmlformats.org/officeDocument/2006/customXml" ds:itemID="{7247759F-9398-4EEB-801C-ED73CF7730AB}">
  <ds:schemaRefs>
    <ds:schemaRef ds:uri="http://schemas.microsoft.com/sharepoint/v3/contenttype/forms"/>
  </ds:schemaRefs>
</ds:datastoreItem>
</file>

<file path=customXml/itemProps2.xml><?xml version="1.0" encoding="utf-8"?>
<ds:datastoreItem xmlns:ds="http://schemas.openxmlformats.org/officeDocument/2006/customXml" ds:itemID="{D894EFF5-1F60-4545-9B52-A00A5A197798}"/>
</file>

<file path=customXml/itemProps3.xml><?xml version="1.0" encoding="utf-8"?>
<ds:datastoreItem xmlns:ds="http://schemas.openxmlformats.org/officeDocument/2006/customXml" ds:itemID="{B6C60111-ABF3-40A2-B894-76FD10C300E0}">
  <ds:schemaRefs>
    <ds:schemaRef ds:uri="http://schemas.microsoft.com/office/2006/metadata/properties"/>
    <ds:schemaRef ds:uri="http://schemas.microsoft.com/office/infopath/2007/PartnerControls"/>
    <ds:schemaRef ds:uri="163879fb-622b-44d7-a731-33e3b194bd2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DoE Theme 2023</Template>
  <TotalTime>2960</TotalTime>
  <Words>1259</Words>
  <Application>Microsoft Office PowerPoint</Application>
  <PresentationFormat>Widescreen</PresentationFormat>
  <Paragraphs>84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inherit</vt:lpstr>
      <vt:lpstr>Arial</vt:lpstr>
      <vt:lpstr>Calibri</vt:lpstr>
      <vt:lpstr>Century Gothic</vt:lpstr>
      <vt:lpstr>Courier New</vt:lpstr>
      <vt:lpstr>Lato</vt:lpstr>
      <vt:lpstr>Open Sans</vt:lpstr>
      <vt:lpstr>DoE Theme 2023</vt:lpstr>
      <vt:lpstr>Health, safety and wellbeing training awareness 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HSW Training Awareness Package 2024 – Chemical Management Processes</dc:title>
  <dc:subject>HSW Training Awareness Package 2024 – Chemical Management Processes</dc:subject>
  <dc:creator>Queensland Government</dc:creator>
  <cp:keywords>HSW; Training Awareness Package; Chemical Management Processes</cp:keywords>
  <cp:revision>299</cp:revision>
  <dcterms:created xsi:type="dcterms:W3CDTF">2024-11-04T02:44:01Z</dcterms:created>
  <dcterms:modified xsi:type="dcterms:W3CDTF">2024-11-19T22:10:57Z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0x01010020E8B6745F31D34CAF5915480B819D89</vt:lpwstr>
  </property>
</Properties>
</file>