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6" autoAdjust="0"/>
    <p:restoredTop sz="49535" autoAdjust="0"/>
  </p:normalViewPr>
  <p:slideViewPr>
    <p:cSldViewPr snapToGrid="0" snapToObjects="1">
      <p:cViewPr varScale="1">
        <p:scale>
          <a:sx n="53" d="100"/>
          <a:sy n="53" d="100"/>
        </p:scale>
        <p:origin x="3012"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08977-4DEC-4245-BAAA-3C2CEE221082}" type="datetimeFigureOut">
              <a:rPr lang="en-AU" smtClean="0"/>
              <a:t>6/04/2022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35630-E06F-4E2C-A205-B7890D033A9C}" type="slidenum">
              <a:rPr lang="en-AU" smtClean="0"/>
              <a:t>‹#›</a:t>
            </a:fld>
            <a:endParaRPr lang="en-AU"/>
          </a:p>
        </p:txBody>
      </p:sp>
    </p:spTree>
    <p:extLst>
      <p:ext uri="{BB962C8B-B14F-4D97-AF65-F5344CB8AC3E}">
        <p14:creationId xmlns:p14="http://schemas.microsoft.com/office/powerpoint/2010/main" val="175410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qld.gov.au/initiativesstrategies/Documents/hearing-conservation-program.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cation.qld.gov.au/initiativesstrategies/Documents/reviewing-noisy-environments-schools-checklist.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safety/hazard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intranet.qed.qld.gov.au/Services/HumanResources/payrollhr/healthwellbeing/abouthealthsafetywellbeing/resources/Documents/chemical-management-guideline.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safety/haza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safety/hazar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on.qld.gov.au/initiativesstrategies/Documents/handwash-glove-remove-pos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safety/hazard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30000"/>
              </a:spcBef>
              <a:spcAft>
                <a:spcPct val="0"/>
              </a:spcAf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All staff are required to participate in an induction process.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induction process includes a number of elements including Mandatory All Staff Training (MAST) which includes health, safety and wellbeing (HSW) information.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This ‘workplace induction for schools officers’ should be conducted after the general MAST presentation has been completed.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Local information is to be incorporated into this presentation to make it relevant for your 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Other health, safety and wellbeing information is available at: https://education.qld.gov.au/initiatives-and-strategies/health-and-wellbeing/workplaces </a:t>
            </a:r>
          </a:p>
        </p:txBody>
      </p:sp>
      <p:sp>
        <p:nvSpPr>
          <p:cNvPr id="4" name="Slide Number Placeholder 3"/>
          <p:cNvSpPr>
            <a:spLocks noGrp="1"/>
          </p:cNvSpPr>
          <p:nvPr>
            <p:ph type="sldNum" sz="quarter" idx="10"/>
          </p:nvPr>
        </p:nvSpPr>
        <p:spPr/>
        <p:txBody>
          <a:bodyPr/>
          <a:lstStyle/>
          <a:p>
            <a:fld id="{27A35630-E06F-4E2C-A205-B7890D033A9C}" type="slidenum">
              <a:rPr lang="en-AU" smtClean="0"/>
              <a:t>1</a:t>
            </a:fld>
            <a:endParaRPr lang="en-AU"/>
          </a:p>
        </p:txBody>
      </p:sp>
    </p:spTree>
    <p:extLst>
      <p:ext uri="{BB962C8B-B14F-4D97-AF65-F5344CB8AC3E}">
        <p14:creationId xmlns:p14="http://schemas.microsoft.com/office/powerpoint/2010/main" val="170396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Noise induced hearing loss in the work environment affects many workers.  There is also a detrimental effect on the workplace because of a reduction in the effectiveness of communication.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Continuous exposure to excessive noise will result in permanent damage to your hearing.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Hearing loss also carries through to affect your personal life.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indent="-171450">
              <a:buFont typeface="Arial" panose="020B0604020202020204" pitchFamily="34" charset="0"/>
              <a:buChar char="•"/>
            </a:pPr>
            <a:r>
              <a:rPr lang="en-AU" dirty="0"/>
              <a:t>Exposure</a:t>
            </a:r>
            <a:r>
              <a:rPr lang="en-AU" baseline="0" dirty="0"/>
              <a:t> to n</a:t>
            </a:r>
            <a:r>
              <a:rPr lang="en-AU" dirty="0"/>
              <a:t>oise as a Schools Officer can occur during common activities such as mowing, line trimming, power tool use, chain saw use</a:t>
            </a:r>
            <a:r>
              <a:rPr lang="en-AU" baseline="0" dirty="0"/>
              <a:t> and operation of generators and engines. </a:t>
            </a:r>
          </a:p>
          <a:p>
            <a:endParaRPr lang="en-AU" baseline="0" dirty="0"/>
          </a:p>
          <a:p>
            <a:pPr marL="171450" indent="-171450">
              <a:buFont typeface="Arial" panose="020B0604020202020204" pitchFamily="34" charset="0"/>
              <a:buChar char="•"/>
            </a:pPr>
            <a:r>
              <a:rPr lang="en-AU" baseline="0" dirty="0"/>
              <a:t>DoE has established the Hearing Conservation Program to manage employees most at risk of exposure to excessive noise and noise induced hearing loss.</a:t>
            </a:r>
          </a:p>
          <a:p>
            <a:pPr marL="171450" indent="-171450">
              <a:buFont typeface="Arial" panose="020B0604020202020204" pitchFamily="34" charset="0"/>
              <a:buChar char="•"/>
            </a:pPr>
            <a:r>
              <a:rPr lang="en-AU" baseline="0" dirty="0"/>
              <a:t>These groups are: Schools Officers, Instrumental music teachers, ITD teachers and ITD teacher aides. </a:t>
            </a:r>
          </a:p>
          <a:p>
            <a:endParaRPr lang="en-AU" baseline="0" dirty="0"/>
          </a:p>
          <a:p>
            <a:pPr marL="171450" indent="-171450">
              <a:buFont typeface="Arial" panose="020B0604020202020204" pitchFamily="34" charset="0"/>
              <a:buChar char="•"/>
            </a:pPr>
            <a:r>
              <a:rPr lang="en-AU" baseline="0" dirty="0"/>
              <a:t>A hearing conservation program is aimed at achieving the safe management of noise within a workplace. You can find more information about the program at:  </a:t>
            </a:r>
            <a:r>
              <a:rPr lang="en-AU" dirty="0">
                <a:hlinkClick r:id="rId3"/>
              </a:rPr>
              <a:t>https://education.qld.gov.au/initiativesstrategies/Documents/hearing-conservation-program.pdf</a:t>
            </a:r>
            <a:r>
              <a:rPr lang="en-AU" dirty="0"/>
              <a:t> </a:t>
            </a:r>
            <a:endParaRPr lang="en-AU" baseline="0" dirty="0"/>
          </a:p>
          <a:p>
            <a:pPr marL="171450" indent="-171450">
              <a:buFont typeface="Arial" panose="020B0604020202020204" pitchFamily="34" charset="0"/>
              <a:buChar char="•"/>
            </a:pPr>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program includes instruction on the correct and consistent selection, fitting and use of Personal Protective Equipment.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Incorrect use such as temporary removal in a noisy work environment dramatically reduces the effectiveness of the PPE and increases the risk of permanent damage.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You can find more information in the Equipment and Machinery section of the Health and Safety Folder for Schools Officers and the Reviewing Noisy Environments fact sheet </a:t>
            </a:r>
            <a:r>
              <a:rPr lang="en-AU" dirty="0">
                <a:hlinkClick r:id="rId4"/>
              </a:rPr>
              <a:t>https://education.qld.gov.au/initiativesstrategies/Documents/reviewing-noisy-environments-schools-checklist.pdf</a:t>
            </a:r>
            <a:r>
              <a:rPr lang="en-AU" dirty="0"/>
              <a:t> </a:t>
            </a:r>
          </a:p>
        </p:txBody>
      </p:sp>
      <p:sp>
        <p:nvSpPr>
          <p:cNvPr id="4" name="Slide Number Placeholder 3"/>
          <p:cNvSpPr>
            <a:spLocks noGrp="1"/>
          </p:cNvSpPr>
          <p:nvPr>
            <p:ph type="sldNum" sz="quarter" idx="10"/>
          </p:nvPr>
        </p:nvSpPr>
        <p:spPr/>
        <p:txBody>
          <a:bodyPr/>
          <a:lstStyle/>
          <a:p>
            <a:fld id="{27A35630-E06F-4E2C-A205-B7890D033A9C}" type="slidenum">
              <a:rPr lang="en-AU" smtClean="0"/>
              <a:t>10</a:t>
            </a:fld>
            <a:endParaRPr lang="en-AU"/>
          </a:p>
        </p:txBody>
      </p:sp>
    </p:spTree>
    <p:extLst>
      <p:ext uri="{BB962C8B-B14F-4D97-AF65-F5344CB8AC3E}">
        <p14:creationId xmlns:p14="http://schemas.microsoft.com/office/powerpoint/2010/main" val="8171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Go to section 4 -  </a:t>
            </a:r>
            <a:r>
              <a:rPr kumimoji="0" lang="en-AU" sz="1200" b="0" i="1" u="none" strike="noStrike" kern="1200" cap="none" spc="0" normalizeH="0" baseline="0" noProof="0" dirty="0">
                <a:ln>
                  <a:noFill/>
                </a:ln>
                <a:solidFill>
                  <a:srgbClr val="000000"/>
                </a:solidFill>
                <a:effectLst/>
                <a:uLnTx/>
                <a:uFillTx/>
                <a:latin typeface="Times" pitchFamily="18" charset="0"/>
                <a:ea typeface="+mn-ea"/>
                <a:cs typeface="+mn-cs"/>
              </a:rPr>
              <a:t>Chemicals</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in the Health and Safety for Schools Officers Folder (Green Folder) for further information.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Chemicals have a diverse range of physical forms (e.g. liquids, solids, gases) and chemical properties (e.g. corrosive, flammable, toxic).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Their different properties means you need to manage them accordingly.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It is important that you identify </a:t>
            </a:r>
            <a:r>
              <a:rPr kumimoji="0" lang="en-AU" sz="1200" b="0" i="0" u="sng" strike="noStrike" kern="1200" cap="none" spc="0" normalizeH="0" baseline="0" noProof="0" dirty="0">
                <a:ln>
                  <a:noFill/>
                </a:ln>
                <a:solidFill>
                  <a:srgbClr val="000000"/>
                </a:solidFill>
                <a:effectLst/>
                <a:uLnTx/>
                <a:uFillTx/>
                <a:latin typeface="Times" pitchFamily="18" charset="0"/>
                <a:ea typeface="+mn-ea"/>
                <a:cs typeface="+mn-cs"/>
              </a:rPr>
              <a:t>all</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of the chemicals in your workplace and take the appropriate steps to properly manage their storage and use.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There are a number of basic actions you should take when using and managing chemicals.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Collect and read as much information as possible about all chemicals.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Sources include container labels, manufacturers’ fact sheets, risk assessments and Safety Data Sheets (SDS).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SDS provides a lot of information about the safe use and management of a particular chemical.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SDS (section 2) states whether the chemical is hazardous.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SDS are to be available and easily accessible close to where chemicals are stored or used.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 hazardous chemicals register must be maintained. This is a ‘list’ of chemicals and their SDS.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err="1">
                <a:ln>
                  <a:noFill/>
                </a:ln>
                <a:solidFill>
                  <a:srgbClr val="000000"/>
                </a:solidFill>
                <a:effectLst/>
                <a:uLnTx/>
                <a:uFillTx/>
                <a:latin typeface="Times" pitchFamily="18" charset="0"/>
                <a:ea typeface="+mn-ea"/>
                <a:cs typeface="+mn-cs"/>
              </a:rPr>
              <a:t>Chemwatch</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is now used to maintain your register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This register must also be made available to relevant persons including Qld Fire and Rescue workers, your WHS Advisor etc.</a:t>
            </a:r>
          </a:p>
          <a:p>
            <a:endParaRPr lang="en-AU" dirty="0"/>
          </a:p>
          <a:p>
            <a:r>
              <a:rPr lang="en-AU" dirty="0"/>
              <a:t>Resources:</a:t>
            </a:r>
          </a:p>
          <a:p>
            <a:pPr marL="171450" indent="-171450">
              <a:buFont typeface="Arial" panose="020B0604020202020204" pitchFamily="34" charset="0"/>
              <a:buChar char="•"/>
            </a:pPr>
            <a:r>
              <a:rPr lang="en-AU" baseline="0" dirty="0"/>
              <a:t>Creating Healthier Workplaces web site - </a:t>
            </a:r>
            <a:r>
              <a:rPr lang="en-AU" dirty="0"/>
              <a:t>Chemicals and Hazardous Substances page </a:t>
            </a:r>
            <a:r>
              <a:rPr lang="en-AU" dirty="0">
                <a:hlinkClick r:id="rId3"/>
              </a:rPr>
              <a:t>https://education.qld.gov.au/initiatives-and-strategies/health-and-wellbeing/workplaces/safety/hazards</a:t>
            </a:r>
            <a:r>
              <a:rPr lang="en-AU" dirty="0"/>
              <a:t>  </a:t>
            </a:r>
            <a:endParaRPr lang="en-AU" baseline="0" dirty="0"/>
          </a:p>
          <a:p>
            <a:pPr marL="171450" indent="-171450">
              <a:buFont typeface="Arial" panose="020B0604020202020204" pitchFamily="34" charset="0"/>
              <a:buChar char="•"/>
            </a:pPr>
            <a:r>
              <a:rPr lang="en-AU" baseline="0" dirty="0"/>
              <a:t>Health and Safety Initiatives page on OnePortal </a:t>
            </a:r>
            <a:r>
              <a:rPr lang="en-AU" sz="1200" u="sng" kern="1200" dirty="0">
                <a:solidFill>
                  <a:srgbClr val="0070C0"/>
                </a:solidFill>
                <a:latin typeface="+mn-lt"/>
                <a:ea typeface="+mn-ea"/>
                <a:cs typeface="+mn-cs"/>
              </a:rPr>
              <a:t>https://intranet.qed.qld.gov.au/Services/HumanResources/payrollhr/healthwellbeing/abouthealthsafetywellbeing/Pages/healthAndSafetyInitiatives.aspx </a:t>
            </a:r>
            <a:r>
              <a:rPr lang="en-AU" baseline="0" dirty="0"/>
              <a:t>provides a range of information on managing chemicals in DoE workplaces including a 45 minute online training course. </a:t>
            </a:r>
          </a:p>
          <a:p>
            <a:endParaRPr lang="en-AU"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You can find a wide range of information relevant to your role in the </a:t>
            </a:r>
            <a:r>
              <a:rPr lang="en-AU" i="1" baseline="0" dirty="0"/>
              <a:t>Chemical management </a:t>
            </a:r>
            <a:r>
              <a:rPr lang="en-AU" i="1" dirty="0"/>
              <a:t>Guideline </a:t>
            </a:r>
            <a:r>
              <a:rPr lang="en-AU" dirty="0"/>
              <a:t>(</a:t>
            </a:r>
            <a:r>
              <a:rPr lang="en-AU" sz="1200" u="sng" kern="1200" dirty="0">
                <a:solidFill>
                  <a:schemeClr val="tx1"/>
                </a:solidFill>
                <a:effectLst/>
                <a:latin typeface="+mn-lt"/>
                <a:ea typeface="+mn-ea"/>
                <a:cs typeface="+mn-cs"/>
                <a:hlinkClick r:id="rId4"/>
              </a:rPr>
              <a:t>https://intranet.qed.qld.gov.au/Services/HumanResources/payrollhr/healthwellbeing/abouthealthsafetywellbeing/resources/Documents/chemical-management-guideline.PDF</a:t>
            </a:r>
            <a:r>
              <a:rPr lang="en-AU" dirty="0"/>
              <a:t>). </a:t>
            </a:r>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11</a:t>
            </a:fld>
            <a:endParaRPr lang="en-AU"/>
          </a:p>
        </p:txBody>
      </p:sp>
    </p:spTree>
    <p:extLst>
      <p:ext uri="{BB962C8B-B14F-4D97-AF65-F5344CB8AC3E}">
        <p14:creationId xmlns:p14="http://schemas.microsoft.com/office/powerpoint/2010/main" val="427490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Your chemical storage area should be:</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Kept clean and tidy and should be locked when you are not there to prevent access.</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Suitably bunded as required </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Able to provide adequate separation and segregation for incompatible chemicals e.g. diesel fuel is not stored close to fertiliser.</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Appropriate storage for flammable liquids.  </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Ventilation may be required for the storage of some chemicals.</a:t>
            </a:r>
          </a:p>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When you are handling and using chemicals :</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a preparation area that is well lit and well ventilated</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plenty of bench space when decanting or mixing chemicals. </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Any decanted or mixed chemicals must be labelled if not used immediately</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access to plenty of clean water and a first aid kit</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close access to fire extinguisher/fire blanket, sand bucket and spill kit</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Clean up any spills immediately if safe to do so</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Never use food or drink containers to store chemicals</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Safely dispose of any chemical waste according to the information provided on the label or safety data sheet</a:t>
            </a:r>
          </a:p>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equipment you use with chemicals should:</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Be well maintained, functioning and safe to use</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all related maintenance records kept current.</a:t>
            </a:r>
          </a:p>
        </p:txBody>
      </p:sp>
      <p:sp>
        <p:nvSpPr>
          <p:cNvPr id="4" name="Slide Number Placeholder 3"/>
          <p:cNvSpPr>
            <a:spLocks noGrp="1"/>
          </p:cNvSpPr>
          <p:nvPr>
            <p:ph type="sldNum" sz="quarter" idx="10"/>
          </p:nvPr>
        </p:nvSpPr>
        <p:spPr/>
        <p:txBody>
          <a:bodyPr/>
          <a:lstStyle/>
          <a:p>
            <a:fld id="{27A35630-E06F-4E2C-A205-B7890D033A9C}" type="slidenum">
              <a:rPr lang="en-AU" smtClean="0"/>
              <a:t>12</a:t>
            </a:fld>
            <a:endParaRPr lang="en-AU"/>
          </a:p>
        </p:txBody>
      </p:sp>
    </p:spTree>
    <p:extLst>
      <p:ext uri="{BB962C8B-B14F-4D97-AF65-F5344CB8AC3E}">
        <p14:creationId xmlns:p14="http://schemas.microsoft.com/office/powerpoint/2010/main" val="322606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Asbestos is an issue in schools with buildings constructed prior to 1990.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Times" pitchFamily="18" charset="0"/>
                <a:ea typeface="+mn-ea"/>
                <a:cs typeface="+mn-cs"/>
              </a:rPr>
              <a:t>The departmental policy regarding the handling of asbestos is that no EQ staff will handle asbestos containing materials.</a:t>
            </a:r>
            <a:r>
              <a:rPr kumimoji="0" lang="en-AU" sz="1200" b="1" i="0" u="none" strike="noStrike" kern="1200" cap="none" spc="0" normalizeH="0" baseline="0" noProof="0" dirty="0">
                <a:ln>
                  <a:noFill/>
                </a:ln>
                <a:solidFill>
                  <a:srgbClr val="000000"/>
                </a:solidFill>
                <a:effectLst/>
                <a:uLnTx/>
                <a:uFillTx/>
                <a:latin typeface="Times" pitchFamily="18"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location of asbestos within the school is recorded in the Built Environment Materials Information Register (BEMIR).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Your line manager should assist you to become familiar with the location and nature of any ACMs in your workplace.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Work that may involve asbestos products can only be done by qualified service providers.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All service providers that come onto the school grounds must first go to the Administration Office and obtain a Work Area Access Permit (WAAP) issued from BEMIR.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No work is to be started without this permit.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Service providers are to visit the office after work is completed to certify that work is complete in the WAAP and the space is clean and available for re-use.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Report any changes to the condition/status of the known or suspected asbestos containing materials to the School Administration Office.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can find out more information about asbestos management on </a:t>
            </a:r>
            <a:r>
              <a:rPr kumimoji="0" lang="en-AU" sz="1200" b="0" i="0" u="none" strike="noStrike" kern="1200" cap="none" spc="0" normalizeH="0" baseline="0" noProof="0" dirty="0" err="1">
                <a:ln>
                  <a:noFill/>
                </a:ln>
                <a:solidFill>
                  <a:srgbClr val="000000"/>
                </a:solidFill>
                <a:effectLst/>
                <a:uLnTx/>
                <a:uFillTx/>
                <a:latin typeface="Times" pitchFamily="18" charset="0"/>
                <a:ea typeface="+mn-ea"/>
                <a:cs typeface="+mn-cs"/>
              </a:rPr>
              <a:t>OnePortal</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https://intranet.qed.qld.gov.au/Services/facilities/asset-management/education-management/Pages/infrastructure-safety.aspx </a:t>
            </a:r>
          </a:p>
        </p:txBody>
      </p:sp>
      <p:sp>
        <p:nvSpPr>
          <p:cNvPr id="4" name="Slide Number Placeholder 3"/>
          <p:cNvSpPr>
            <a:spLocks noGrp="1"/>
          </p:cNvSpPr>
          <p:nvPr>
            <p:ph type="sldNum" sz="quarter" idx="10"/>
          </p:nvPr>
        </p:nvSpPr>
        <p:spPr/>
        <p:txBody>
          <a:bodyPr/>
          <a:lstStyle/>
          <a:p>
            <a:fld id="{27A35630-E06F-4E2C-A205-B7890D033A9C}" type="slidenum">
              <a:rPr lang="en-AU" smtClean="0"/>
              <a:t>13</a:t>
            </a:fld>
            <a:endParaRPr lang="en-AU"/>
          </a:p>
        </p:txBody>
      </p:sp>
    </p:spTree>
    <p:extLst>
      <p:ext uri="{BB962C8B-B14F-4D97-AF65-F5344CB8AC3E}">
        <p14:creationId xmlns:p14="http://schemas.microsoft.com/office/powerpoint/2010/main" val="239742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Some of your tasks will require you to work above ground level.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you do not have appropriate safe work practices in place, the risk of injury dramatically increases.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Falls from heights do cause serious injuries and can be fatal. Schools should contract out work on roofs. </a:t>
            </a:r>
            <a:endParaRPr lang="en-AU" dirty="0"/>
          </a:p>
          <a:p>
            <a:pPr marL="171450" indent="-171450">
              <a:buFont typeface="Arial" panose="020B0604020202020204" pitchFamily="34" charset="0"/>
              <a:buChar char="•"/>
            </a:pPr>
            <a:r>
              <a:rPr lang="en-AU" dirty="0"/>
              <a:t>Heights resources can be found</a:t>
            </a:r>
            <a:r>
              <a:rPr lang="en-AU" baseline="0" dirty="0"/>
              <a:t> on the Creating Healthier Workplaces webpage “Working at Heights” </a:t>
            </a:r>
            <a:r>
              <a:rPr lang="en-AU" dirty="0">
                <a:hlinkClick r:id="rId3"/>
              </a:rPr>
              <a:t>https://education.qld.gov.au/initiatives-and-strategies/health-and-wellbeing/workplaces/safety/hazards</a:t>
            </a:r>
            <a:r>
              <a:rPr lang="en-AU" dirty="0"/>
              <a:t> </a:t>
            </a:r>
          </a:p>
        </p:txBody>
      </p:sp>
      <p:sp>
        <p:nvSpPr>
          <p:cNvPr id="4" name="Slide Number Placeholder 3"/>
          <p:cNvSpPr>
            <a:spLocks noGrp="1"/>
          </p:cNvSpPr>
          <p:nvPr>
            <p:ph type="sldNum" sz="quarter" idx="10"/>
          </p:nvPr>
        </p:nvSpPr>
        <p:spPr/>
        <p:txBody>
          <a:bodyPr/>
          <a:lstStyle/>
          <a:p>
            <a:fld id="{27A35630-E06F-4E2C-A205-B7890D033A9C}" type="slidenum">
              <a:rPr lang="en-AU" smtClean="0"/>
              <a:t>14</a:t>
            </a:fld>
            <a:endParaRPr lang="en-AU"/>
          </a:p>
        </p:txBody>
      </p:sp>
    </p:spTree>
    <p:extLst>
      <p:ext uri="{BB962C8B-B14F-4D97-AF65-F5344CB8AC3E}">
        <p14:creationId xmlns:p14="http://schemas.microsoft.com/office/powerpoint/2010/main" val="256106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first question to ask yourself about a task you have to do is “Do I really need to leave the ground to do the job?”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Can I complete the task from ground level.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Some of the tasks you might be asked to do include retrieving items from the roof, clearing gutters, and some maintenance work to some part of the building structure.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It may be possible for you to do the task from the ground with a different tool or piece of equipment, or use contractors.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you do have to leave the ground, you should discuss the task with your supervisor and then school HSA or WHS Committee about how a task can best be done.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will need to consider a number of issues including the type of equipment you will need to use, what training or licencing you may need to complete the task safely.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will also need a risk assessment of the task. The risk assessment may result in a procedure being developed for the task.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15</a:t>
            </a:fld>
            <a:endParaRPr lang="en-AU"/>
          </a:p>
        </p:txBody>
      </p:sp>
    </p:spTree>
    <p:extLst>
      <p:ext uri="{BB962C8B-B14F-4D97-AF65-F5344CB8AC3E}">
        <p14:creationId xmlns:p14="http://schemas.microsoft.com/office/powerpoint/2010/main" val="379654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When a task has to be done by the worker above ground level, a number of things need to be considered: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complexity of the task and tools being used. </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There are lots of options instead of ladders - trestles, planks, mobile scaffolding, Elevated Work Platforms are all options to be considered for tasks</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Work from a stable work platform whenever possible. </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Avoid using a single side ladder wherever possible. Use a trestle or step platform ladder instead as these are more stable and offer a platform to work from instead of a narrow rung. </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Check the ladder over before you use it. There is a checklist in the “Health and Safety for Schools Officers” folder or on the Creating Healthier Workplaces website at </a:t>
            </a:r>
            <a:r>
              <a:rPr lang="en-AU" dirty="0">
                <a:solidFill>
                  <a:srgbClr val="000000"/>
                </a:solidFill>
                <a:latin typeface="Times" pitchFamily="18" charset="0"/>
                <a:hlinkClick r:id="rId3"/>
              </a:rPr>
              <a:t>https://education.qld.gov.au/initiatives-and-strategies/health-and-wellbeing/workplaces/safety/hazards</a:t>
            </a:r>
            <a:r>
              <a:rPr lang="en-AU" dirty="0">
                <a:solidFill>
                  <a:srgbClr val="000000"/>
                </a:solidFill>
                <a:latin typeface="Times" pitchFamily="18" charset="0"/>
              </a:rPr>
              <a:t> </a:t>
            </a:r>
          </a:p>
          <a:p>
            <a:pPr marL="171450" lvl="0" indent="-171450" fontAlgn="base">
              <a:spcBef>
                <a:spcPct val="30000"/>
              </a:spcBef>
              <a:spcAft>
                <a:spcPct val="0"/>
              </a:spcAft>
              <a:buFont typeface="Arial" panose="020B0604020202020204" pitchFamily="34" charset="0"/>
              <a:buChar char="•"/>
              <a:defRPr/>
            </a:pPr>
            <a:r>
              <a:rPr lang="en-AU" dirty="0">
                <a:solidFill>
                  <a:srgbClr val="000000"/>
                </a:solidFill>
                <a:latin typeface="Times" pitchFamily="18" charset="0"/>
              </a:rPr>
              <a:t>Do </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not use a ladder unnecessarily.  Think about alternative methods to do small tasks.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Use the right tools to assist with the task.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the task is high risk or you require specialist equipment or skills, use external contractors.</a:t>
            </a:r>
          </a:p>
        </p:txBody>
      </p:sp>
      <p:sp>
        <p:nvSpPr>
          <p:cNvPr id="4" name="Slide Number Placeholder 3"/>
          <p:cNvSpPr>
            <a:spLocks noGrp="1"/>
          </p:cNvSpPr>
          <p:nvPr>
            <p:ph type="sldNum" sz="quarter" idx="10"/>
          </p:nvPr>
        </p:nvSpPr>
        <p:spPr/>
        <p:txBody>
          <a:bodyPr/>
          <a:lstStyle/>
          <a:p>
            <a:fld id="{27A35630-E06F-4E2C-A205-B7890D033A9C}" type="slidenum">
              <a:rPr lang="en-AU" smtClean="0"/>
              <a:t>16</a:t>
            </a:fld>
            <a:endParaRPr lang="en-AU"/>
          </a:p>
        </p:txBody>
      </p:sp>
    </p:spTree>
    <p:extLst>
      <p:ext uri="{BB962C8B-B14F-4D97-AF65-F5344CB8AC3E}">
        <p14:creationId xmlns:p14="http://schemas.microsoft.com/office/powerpoint/2010/main" val="152440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There are a number of things you can do to minimise the number of times you get up on a ladder.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Trimming branches away from gutters will reduce the number of leaves that fall in the gutter.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Discuss the possibility of using some of these control measures with your School Management as required when managing tasks that may require you to work above the ground.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Organised play areas away from buildings will reduce the number of items that are thrown up on the roof.</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Use </a:t>
            </a:r>
            <a:r>
              <a:rPr kumimoji="0" lang="en-AU" sz="1200" b="0" i="0" u="none" strike="noStrike" kern="1200" cap="none" spc="0" normalizeH="0" baseline="0" noProof="0" dirty="0" err="1">
                <a:ln>
                  <a:noFill/>
                </a:ln>
                <a:solidFill>
                  <a:srgbClr val="000000"/>
                </a:solidFill>
                <a:effectLst/>
                <a:uLnTx/>
                <a:uFillTx/>
                <a:latin typeface="Times" pitchFamily="18" charset="0"/>
                <a:ea typeface="+mn-ea"/>
                <a:cs typeface="+mn-cs"/>
              </a:rPr>
              <a:t>guttervacs</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/contractors to clean gutters from the ground.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Get skilled contractors and their specialised equipment for work at heights.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Try to work from the ground or a stable work platform. Consider extension poles, mobile scaffold or a scissor lift.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Try to work from the trestles or mobile scaffold with devices/tools to help you do the job.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may also be required to work above floor level inside buildings i.e. hanging student art, changing light bulbs. Use alternative methods to do the job from the floor if possible (e.g. use lowering display hooks/fittings; use long life LED light bulbs to reduce the number of times you have to change them).</a:t>
            </a:r>
          </a:p>
        </p:txBody>
      </p:sp>
      <p:sp>
        <p:nvSpPr>
          <p:cNvPr id="4" name="Slide Number Placeholder 3"/>
          <p:cNvSpPr>
            <a:spLocks noGrp="1"/>
          </p:cNvSpPr>
          <p:nvPr>
            <p:ph type="sldNum" sz="quarter" idx="10"/>
          </p:nvPr>
        </p:nvSpPr>
        <p:spPr/>
        <p:txBody>
          <a:bodyPr/>
          <a:lstStyle/>
          <a:p>
            <a:fld id="{27A35630-E06F-4E2C-A205-B7890D033A9C}" type="slidenum">
              <a:rPr lang="en-AU" smtClean="0"/>
              <a:t>17</a:t>
            </a:fld>
            <a:endParaRPr lang="en-AU"/>
          </a:p>
        </p:txBody>
      </p:sp>
    </p:spTree>
    <p:extLst>
      <p:ext uri="{BB962C8B-B14F-4D97-AF65-F5344CB8AC3E}">
        <p14:creationId xmlns:p14="http://schemas.microsoft.com/office/powerpoint/2010/main" val="198401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Clearly this is something that you would not be expected to 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But there are manual handling requirements associated with your job.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To prevent injury we need to manage these tasks so that your exposure to the risks of injury associated with the tasks is minimised.</a:t>
            </a:r>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18</a:t>
            </a:fld>
            <a:endParaRPr lang="en-AU"/>
          </a:p>
        </p:txBody>
      </p:sp>
    </p:spTree>
    <p:extLst>
      <p:ext uri="{BB962C8B-B14F-4D97-AF65-F5344CB8AC3E}">
        <p14:creationId xmlns:p14="http://schemas.microsoft.com/office/powerpoint/2010/main" val="346753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Most of the jobs done by Schools Officers includes considerable manual handling.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Poor manual handling practices will result in injuries in both the short and long term.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Manual Tasks are activities which require the use of force exerted by a person to grasp, manipulate, strike, throw, carry, move (lift, lower, push, pull) hold or restrain an object or load.</a:t>
            </a:r>
          </a:p>
        </p:txBody>
      </p:sp>
      <p:sp>
        <p:nvSpPr>
          <p:cNvPr id="4" name="Slide Number Placeholder 3"/>
          <p:cNvSpPr>
            <a:spLocks noGrp="1"/>
          </p:cNvSpPr>
          <p:nvPr>
            <p:ph type="sldNum" sz="quarter" idx="10"/>
          </p:nvPr>
        </p:nvSpPr>
        <p:spPr/>
        <p:txBody>
          <a:bodyPr/>
          <a:lstStyle/>
          <a:p>
            <a:fld id="{27A35630-E06F-4E2C-A205-B7890D033A9C}" type="slidenum">
              <a:rPr lang="en-AU" smtClean="0"/>
              <a:t>19</a:t>
            </a:fld>
            <a:endParaRPr lang="en-AU"/>
          </a:p>
        </p:txBody>
      </p:sp>
    </p:spTree>
    <p:extLst>
      <p:ext uri="{BB962C8B-B14F-4D97-AF65-F5344CB8AC3E}">
        <p14:creationId xmlns:p14="http://schemas.microsoft.com/office/powerpoint/2010/main" val="84792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Right click on hyperlink and select “open hyperlink”</a:t>
            </a:r>
          </a:p>
        </p:txBody>
      </p:sp>
      <p:sp>
        <p:nvSpPr>
          <p:cNvPr id="4" name="Slide Number Placeholder 3"/>
          <p:cNvSpPr>
            <a:spLocks noGrp="1"/>
          </p:cNvSpPr>
          <p:nvPr>
            <p:ph type="sldNum" sz="quarter" idx="10"/>
          </p:nvPr>
        </p:nvSpPr>
        <p:spPr/>
        <p:txBody>
          <a:bodyPr/>
          <a:lstStyle/>
          <a:p>
            <a:fld id="{27A35630-E06F-4E2C-A205-B7890D033A9C}" type="slidenum">
              <a:rPr lang="en-AU" smtClean="0"/>
              <a:t>2</a:t>
            </a:fld>
            <a:endParaRPr lang="en-AU"/>
          </a:p>
        </p:txBody>
      </p:sp>
    </p:spTree>
    <p:extLst>
      <p:ext uri="{BB962C8B-B14F-4D97-AF65-F5344CB8AC3E}">
        <p14:creationId xmlns:p14="http://schemas.microsoft.com/office/powerpoint/2010/main" val="597625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Injuries are caused by the direct factors acting on the body.  These factors are:</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Exertion</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Awkward or sustained postures</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Long Duration or repetition</a:t>
            </a:r>
          </a:p>
          <a:p>
            <a:pPr marL="0" marR="0" lvl="0" indent="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Vibration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 your work environment, exertion does not just mean heavy lifting, it talks about all activities that require increased effort such as moving furniture or gardening.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 fact, many of your daily tasks will include exertion.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Awkward or sustained positions do not have to feel uncomfortable, it can be as simple as sitting in the same position for a period of time.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They may include positions that would not be considered as good posture such as being bent over, holding your arms above shoulder height, reaching or twisting.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These sort of positions usually make our muscles tire more quickly.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It is important to give your body relief from awkward or constant postures and give those muscle groups a rest and use other muscle groups to perform other tasks.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Long duration could be considered as anything over two hours, however even sitting mowing for an hour can be uncomfortable and a short break may be needed.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High repetition is a short task that is repeated over and over in a short space of time.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Vibration can be either whole-body such as vibration through a seat of a mower/tractor or hand/arm vibration when you use tools. </a:t>
            </a:r>
          </a:p>
        </p:txBody>
      </p:sp>
      <p:sp>
        <p:nvSpPr>
          <p:cNvPr id="4" name="Slide Number Placeholder 3"/>
          <p:cNvSpPr>
            <a:spLocks noGrp="1"/>
          </p:cNvSpPr>
          <p:nvPr>
            <p:ph type="sldNum" sz="quarter" idx="10"/>
          </p:nvPr>
        </p:nvSpPr>
        <p:spPr/>
        <p:txBody>
          <a:bodyPr/>
          <a:lstStyle/>
          <a:p>
            <a:fld id="{27A35630-E06F-4E2C-A205-B7890D033A9C}" type="slidenum">
              <a:rPr lang="en-AU" smtClean="0"/>
              <a:t>20</a:t>
            </a:fld>
            <a:endParaRPr lang="en-AU"/>
          </a:p>
        </p:txBody>
      </p:sp>
    </p:spTree>
    <p:extLst>
      <p:ext uri="{BB962C8B-B14F-4D97-AF65-F5344CB8AC3E}">
        <p14:creationId xmlns:p14="http://schemas.microsoft.com/office/powerpoint/2010/main" val="2386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To prevent an injury, one way is to train you in good lifting technique but we all know that every situation is different, and it is impossible to use good “technique” all the time.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Plus we get fatigued throughout the day with repetitive, physical tasks.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Instead, our primary focus should be on developing safe work practices and the best way to achieve this by re-designing the job.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 new job design looks at the way the job is performed, the work area and the equipment used to perform a task.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Changes minimise the risks and when implemented can make permanent improvements.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Any suggested changes should be discussed with school management.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Management (or administrative) controls include training and work organisation such as scheduling of tasks during the day and week.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These changes rely on us as individuals to make them work for us so they are often less effective than design controls.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Better task management can be used in addition to improved job design and as a short term option until more expensive / complex controls are implemented.</a:t>
            </a:r>
          </a:p>
        </p:txBody>
      </p:sp>
      <p:sp>
        <p:nvSpPr>
          <p:cNvPr id="4" name="Slide Number Placeholder 3"/>
          <p:cNvSpPr>
            <a:spLocks noGrp="1"/>
          </p:cNvSpPr>
          <p:nvPr>
            <p:ph type="sldNum" sz="quarter" idx="10"/>
          </p:nvPr>
        </p:nvSpPr>
        <p:spPr/>
        <p:txBody>
          <a:bodyPr/>
          <a:lstStyle/>
          <a:p>
            <a:fld id="{27A35630-E06F-4E2C-A205-B7890D033A9C}" type="slidenum">
              <a:rPr lang="en-AU" smtClean="0"/>
              <a:t>21</a:t>
            </a:fld>
            <a:endParaRPr lang="en-AU"/>
          </a:p>
        </p:txBody>
      </p:sp>
    </p:spTree>
    <p:extLst>
      <p:ext uri="{BB962C8B-B14F-4D97-AF65-F5344CB8AC3E}">
        <p14:creationId xmlns:p14="http://schemas.microsoft.com/office/powerpoint/2010/main" val="89391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 not over-estimate your capacity to handle loads.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It is better to err on the side of caution than to put your self at risk.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you are unsure about moving or lifting a load, it is probably too much for you.  Get some assistance from a mechanical device or another person.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22</a:t>
            </a:fld>
            <a:endParaRPr lang="en-AU"/>
          </a:p>
        </p:txBody>
      </p:sp>
    </p:spTree>
    <p:extLst>
      <p:ext uri="{BB962C8B-B14F-4D97-AF65-F5344CB8AC3E}">
        <p14:creationId xmlns:p14="http://schemas.microsoft.com/office/powerpoint/2010/main" val="3593981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These are some important points to think about before you start any jobs that involve manual tasks.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Think about the job you are about to do and try to identify any hazards that might be associated with the job i.e. heavy weights, poor posture, repetition.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Plan the job so that those hazards will be managed to minimise the risk of injury to you and anyone else that might be affected by your work.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Get some assistance, either mechanical or human, to do the manual tasks if there are large weights involved.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 more than one job each day.  e.g. don’t mow all day non-stop. Break up mowing over the day or week with other tasks that require a different posture.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Plan for variety so that the risk of injury is minimised by reducing the time and/or repetitions in any particular task.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Plan the job and your day so that you can alternatively rest and use large muscle groups.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Job variety helps to keep you fresher through the day.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Maintain good postures through out the day.  Try to eliminate excessive reaching, stretching, bending and twisting, by planning what you are doing and using the right equipment and set up.</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Break up, space out or share high frequency or repetitive tasks and long tasks that include vibration to give your muscles time to relax and rest.</a:t>
            </a:r>
          </a:p>
          <a:p>
            <a:pPr marL="0" marR="0" lvl="0" indent="0" algn="l" defTabSz="914400" rtl="0" eaLnBrk="1" fontAlgn="base" latinLnBrk="0" hangingPunct="1">
              <a:lnSpc>
                <a:spcPct val="100000"/>
              </a:lnSpc>
              <a:spcBef>
                <a:spcPct val="30000"/>
              </a:spcBef>
              <a:spcAft>
                <a:spcPct val="0"/>
              </a:spcAft>
              <a:buClrTx/>
              <a:buSzTx/>
              <a:buFontTx/>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27A35630-E06F-4E2C-A205-B7890D033A9C}" type="slidenum">
              <a:rPr lang="en-AU" smtClean="0"/>
              <a:t>23</a:t>
            </a:fld>
            <a:endParaRPr lang="en-AU"/>
          </a:p>
        </p:txBody>
      </p:sp>
    </p:spTree>
    <p:extLst>
      <p:ext uri="{BB962C8B-B14F-4D97-AF65-F5344CB8AC3E}">
        <p14:creationId xmlns:p14="http://schemas.microsoft.com/office/powerpoint/2010/main" val="57383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may be required to be involved in cleaning up potentially infectious waste from time to time.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There are resources on the “Health and Safety for Schools Officers” page that provide information about the safety precautions required to undertake a number of these tasks.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All infection control requirements must be in place before you undertake any of these tasks.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Take some time to go through the materials.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https://education.qld.gov.au/initiatives-and-strategies/health-and-wellbeing/workplaces/safety/managing/school-officers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lvl="0" fontAlgn="base">
              <a:spcBef>
                <a:spcPct val="30000"/>
              </a:spcBef>
              <a:spcAft>
                <a:spcPct val="0"/>
              </a:spcAf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You can also download and print posters for hand washing and safe removal of disposal gloves from </a:t>
            </a:r>
            <a:r>
              <a:rPr lang="en-AU" dirty="0">
                <a:solidFill>
                  <a:srgbClr val="000000"/>
                </a:solidFill>
                <a:latin typeface="Times" pitchFamily="18" charset="0"/>
                <a:hlinkClick r:id="rId3"/>
              </a:rPr>
              <a:t>https://education.qld.gov.au/initiativesstrategies/Documents/handwash-glove-remove-post.pdf</a:t>
            </a:r>
            <a:r>
              <a:rPr lang="en-AU" dirty="0">
                <a:solidFill>
                  <a:srgbClr val="000000"/>
                </a:solidFill>
                <a:latin typeface="Times" pitchFamily="18" charset="0"/>
              </a:rPr>
              <a:t> </a:t>
            </a:r>
          </a:p>
          <a:p>
            <a:pPr lvl="0" fontAlgn="base">
              <a:spcBef>
                <a:spcPct val="30000"/>
              </a:spcBef>
              <a:spcAft>
                <a:spcPct val="0"/>
              </a:spcAf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lvl="0" fontAlgn="base">
              <a:spcBef>
                <a:spcPct val="30000"/>
              </a:spcBef>
              <a:spcAft>
                <a:spcPct val="0"/>
              </a:spcAf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27A35630-E06F-4E2C-A205-B7890D033A9C}" type="slidenum">
              <a:rPr lang="en-AU" smtClean="0"/>
              <a:t>24</a:t>
            </a:fld>
            <a:endParaRPr lang="en-AU"/>
          </a:p>
        </p:txBody>
      </p:sp>
    </p:spTree>
    <p:extLst>
      <p:ext uri="{BB962C8B-B14F-4D97-AF65-F5344CB8AC3E}">
        <p14:creationId xmlns:p14="http://schemas.microsoft.com/office/powerpoint/2010/main" val="4182767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managing infectious materials, you should always take standard precautions.</a:t>
            </a:r>
          </a:p>
        </p:txBody>
      </p:sp>
      <p:sp>
        <p:nvSpPr>
          <p:cNvPr id="4" name="Slide Number Placeholder 3"/>
          <p:cNvSpPr>
            <a:spLocks noGrp="1"/>
          </p:cNvSpPr>
          <p:nvPr>
            <p:ph type="sldNum" sz="quarter" idx="10"/>
          </p:nvPr>
        </p:nvSpPr>
        <p:spPr/>
        <p:txBody>
          <a:bodyPr/>
          <a:lstStyle/>
          <a:p>
            <a:fld id="{27A35630-E06F-4E2C-A205-B7890D033A9C}" type="slidenum">
              <a:rPr lang="en-AU" smtClean="0"/>
              <a:t>25</a:t>
            </a:fld>
            <a:endParaRPr lang="en-AU"/>
          </a:p>
        </p:txBody>
      </p:sp>
    </p:spTree>
    <p:extLst>
      <p:ext uri="{BB962C8B-B14F-4D97-AF65-F5344CB8AC3E}">
        <p14:creationId xmlns:p14="http://schemas.microsoft.com/office/powerpoint/2010/main" val="1170828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AU" dirty="0"/>
              <a:t>Further information about infection control is available</a:t>
            </a:r>
            <a:r>
              <a:rPr lang="en-AU" baseline="0" dirty="0"/>
              <a:t> from the Creating Healthier Workplaces Infection control page: </a:t>
            </a:r>
            <a:r>
              <a:rPr lang="en-AU" dirty="0">
                <a:hlinkClick r:id="rId3"/>
              </a:rPr>
              <a:t>https://education.qld.gov.au/initiatives-and-strategies/health-and-wellbeing/workplaces/safety/hazards</a:t>
            </a:r>
            <a:r>
              <a:rPr lang="en-AU" dirty="0"/>
              <a:t> </a:t>
            </a:r>
          </a:p>
        </p:txBody>
      </p:sp>
      <p:sp>
        <p:nvSpPr>
          <p:cNvPr id="4" name="Slide Number Placeholder 3"/>
          <p:cNvSpPr>
            <a:spLocks noGrp="1"/>
          </p:cNvSpPr>
          <p:nvPr>
            <p:ph type="sldNum" sz="quarter" idx="10"/>
          </p:nvPr>
        </p:nvSpPr>
        <p:spPr/>
        <p:txBody>
          <a:bodyPr/>
          <a:lstStyle/>
          <a:p>
            <a:fld id="{27A35630-E06F-4E2C-A205-B7890D033A9C}" type="slidenum">
              <a:rPr lang="en-AU" smtClean="0"/>
              <a:t>26</a:t>
            </a:fld>
            <a:endParaRPr lang="en-AU"/>
          </a:p>
        </p:txBody>
      </p:sp>
    </p:spTree>
    <p:extLst>
      <p:ext uri="{BB962C8B-B14F-4D97-AF65-F5344CB8AC3E}">
        <p14:creationId xmlns:p14="http://schemas.microsoft.com/office/powerpoint/2010/main" val="1188746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 is plenty of legislation, policy and procedure in place to make the workplace as safe as possible for us,</a:t>
            </a:r>
          </a:p>
          <a:p>
            <a:pPr marL="171450" indent="-171450">
              <a:buFont typeface="Arial" panose="020B0604020202020204" pitchFamily="34" charset="0"/>
              <a:buChar char="•"/>
            </a:pPr>
            <a:r>
              <a:rPr lang="en-AU" dirty="0"/>
              <a:t>However, it is up to us as workers to do our bit to make a safer workplace.  </a:t>
            </a:r>
          </a:p>
          <a:p>
            <a:pPr marL="171450" indent="-171450">
              <a:buFont typeface="Arial" panose="020B0604020202020204" pitchFamily="34" charset="0"/>
              <a:buChar char="•"/>
            </a:pPr>
            <a:r>
              <a:rPr lang="en-AU" dirty="0"/>
              <a:t>It is about coming to work with the right attitude to working safely each day.  </a:t>
            </a:r>
          </a:p>
          <a:p>
            <a:pPr marL="171450" indent="-171450">
              <a:buFont typeface="Arial" panose="020B0604020202020204" pitchFamily="34" charset="0"/>
              <a:buChar char="•"/>
            </a:pPr>
            <a:r>
              <a:rPr lang="en-AU" dirty="0"/>
              <a:t>Each of these points will help to contribute towards a positive attitude and your own safety:</a:t>
            </a:r>
          </a:p>
          <a:p>
            <a:endParaRPr lang="en-AU" dirty="0"/>
          </a:p>
          <a:p>
            <a:pPr marL="171450" indent="-171450">
              <a:buFont typeface="Arial" pitchFamily="34" charset="0"/>
              <a:buChar char="•"/>
            </a:pPr>
            <a:r>
              <a:rPr lang="en-AU" dirty="0"/>
              <a:t>Make sure that your attitude to safety is positive when you start work each day and strive to maintain good practices all day.  </a:t>
            </a:r>
          </a:p>
          <a:p>
            <a:pPr marL="171450" indent="-171450">
              <a:buFont typeface="Arial" pitchFamily="34" charset="0"/>
              <a:buChar char="•"/>
            </a:pPr>
            <a:r>
              <a:rPr lang="en-AU" dirty="0"/>
              <a:t>Model safe working practices for others to observe.</a:t>
            </a:r>
          </a:p>
          <a:p>
            <a:pPr marL="171450" indent="-171450">
              <a:buFont typeface="Arial" pitchFamily="34" charset="0"/>
              <a:buChar char="•"/>
            </a:pPr>
            <a:r>
              <a:rPr lang="en-AU" dirty="0"/>
              <a:t>Rules have been developed because they are the right thing to do, not to break.  </a:t>
            </a:r>
          </a:p>
          <a:p>
            <a:pPr marL="171450" indent="-171450">
              <a:buFont typeface="Arial" pitchFamily="34" charset="0"/>
              <a:buChar char="•"/>
            </a:pPr>
            <a:r>
              <a:rPr lang="en-AU" dirty="0"/>
              <a:t>Follow them for your personal safety.</a:t>
            </a:r>
          </a:p>
          <a:p>
            <a:pPr marL="171450" indent="-171450">
              <a:buFont typeface="Arial" pitchFamily="34" charset="0"/>
              <a:buChar char="•"/>
            </a:pPr>
            <a:r>
              <a:rPr lang="en-AU" dirty="0"/>
              <a:t>If you follow the rules and use your training, skills and experience you will minimise the risk  of injury in your tasks.  </a:t>
            </a:r>
          </a:p>
          <a:p>
            <a:pPr marL="171450" indent="-171450">
              <a:buFont typeface="Arial" pitchFamily="34" charset="0"/>
              <a:buChar char="•"/>
            </a:pPr>
            <a:r>
              <a:rPr lang="en-AU" dirty="0"/>
              <a:t>The majority of incidents can be avoided if you think about your job.</a:t>
            </a:r>
          </a:p>
          <a:p>
            <a:pPr marL="171450" indent="-171450">
              <a:buFont typeface="Arial" pitchFamily="34" charset="0"/>
              <a:buChar char="•"/>
            </a:pPr>
            <a:r>
              <a:rPr lang="en-AU" dirty="0"/>
              <a:t>Keep your eyes and ears open</a:t>
            </a:r>
            <a:r>
              <a:rPr lang="en-AU"/>
              <a:t>.  </a:t>
            </a:r>
          </a:p>
          <a:p>
            <a:pPr marL="171450" indent="-171450">
              <a:buFont typeface="Arial" pitchFamily="34" charset="0"/>
              <a:buChar char="•"/>
            </a:pPr>
            <a:r>
              <a:rPr lang="en-AU"/>
              <a:t>Students </a:t>
            </a:r>
            <a:r>
              <a:rPr lang="en-AU" dirty="0"/>
              <a:t>can easily come close to you when you are working and could be at risk of injury from your activities.</a:t>
            </a:r>
          </a:p>
          <a:p>
            <a:pPr marL="171450" indent="-171450">
              <a:buFont typeface="Arial" pitchFamily="34" charset="0"/>
              <a:buChar char="•"/>
            </a:pPr>
            <a:r>
              <a:rPr lang="en-AU" dirty="0"/>
              <a:t>Don’t forget about your workplace health and safety duties and what you need to do to fulfil your obligation.</a:t>
            </a:r>
          </a:p>
          <a:p>
            <a:pPr marL="171450" indent="-171450">
              <a:buFont typeface="Arial" pitchFamily="34" charset="0"/>
              <a:buChar char="•"/>
            </a:pPr>
            <a:r>
              <a:rPr lang="en-AU" dirty="0"/>
              <a:t>Report any potentially dangerous situation or hazard that you identify.  Do not leave it for anyone else to report.</a:t>
            </a:r>
          </a:p>
          <a:p>
            <a:pPr marL="171450" indent="-171450">
              <a:buFont typeface="Arial" pitchFamily="34" charset="0"/>
              <a:buChar char="•"/>
            </a:pPr>
            <a:r>
              <a:rPr lang="en-AU" dirty="0"/>
              <a:t>Do something about it immediately if you can.  You still need to report it even if you have done something about it.</a:t>
            </a:r>
          </a:p>
        </p:txBody>
      </p:sp>
      <p:sp>
        <p:nvSpPr>
          <p:cNvPr id="4" name="Slide Number Placeholder 3"/>
          <p:cNvSpPr>
            <a:spLocks noGrp="1"/>
          </p:cNvSpPr>
          <p:nvPr>
            <p:ph type="sldNum" sz="quarter" idx="10"/>
          </p:nvPr>
        </p:nvSpPr>
        <p:spPr/>
        <p:txBody>
          <a:bodyPr/>
          <a:lstStyle/>
          <a:p>
            <a:fld id="{27A35630-E06F-4E2C-A205-B7890D033A9C}" type="slidenum">
              <a:rPr lang="en-AU" smtClean="0"/>
              <a:t>27</a:t>
            </a:fld>
            <a:endParaRPr lang="en-AU"/>
          </a:p>
        </p:txBody>
      </p:sp>
    </p:spTree>
    <p:extLst>
      <p:ext uri="{BB962C8B-B14F-4D97-AF65-F5344CB8AC3E}">
        <p14:creationId xmlns:p14="http://schemas.microsoft.com/office/powerpoint/2010/main" val="300800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Ensure that your Schools officer has provided details for payment of wages and personal details such as emergency contact.  Explain general working conditions, areas of responsibility, work schedules.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See the </a:t>
            </a:r>
            <a:r>
              <a:rPr kumimoji="0" lang="en-AU" sz="1200" b="0" i="0" u="none" strike="noStrike" kern="1200" cap="none" spc="0" normalizeH="0" baseline="0" noProof="0" dirty="0" err="1">
                <a:ln>
                  <a:noFill/>
                </a:ln>
                <a:solidFill>
                  <a:srgbClr val="000000"/>
                </a:solidFill>
                <a:effectLst/>
                <a:uLnTx/>
                <a:uFillTx/>
                <a:latin typeface="Times" pitchFamily="18" charset="0"/>
                <a:ea typeface="+mn-ea"/>
                <a:cs typeface="+mn-cs"/>
              </a:rPr>
              <a:t>Oneportal</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Schools Officers- Grounds and Facilities page for more information: https://intranet.qed.qld.gov.au/Services/HumanResources/payrollhr/awardspayscales/conditionsemployment/Pages/school-officers-grounds-facilities.aspx </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Explain Code of Conduct, relevant PPR policies/procedures, review the EQ Intranet site (OnePortal), Creating Healthier Workplaces website and other relevant websites.</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Review local procedures including</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Emergency procedures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Reporting hazards and incidents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First aid arrangements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Purchasing procedures including Sun smart clothing and chemicals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School security procedures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School meeting and communication practices/protocols</a:t>
            </a:r>
          </a:p>
          <a:p>
            <a:pPr marL="685800" marR="0" lvl="1" indent="-228600" algn="l" defTabSz="914400" rtl="0" eaLnBrk="1" fontAlgn="base" latinLnBrk="0" hangingPunct="1">
              <a:lnSpc>
                <a:spcPct val="100000"/>
              </a:lnSpc>
              <a:spcBef>
                <a:spcPct val="3000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Other general procedures as required</a:t>
            </a:r>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3</a:t>
            </a:fld>
            <a:endParaRPr lang="en-AU"/>
          </a:p>
        </p:txBody>
      </p:sp>
    </p:spTree>
    <p:extLst>
      <p:ext uri="{BB962C8B-B14F-4D97-AF65-F5344CB8AC3E}">
        <p14:creationId xmlns:p14="http://schemas.microsoft.com/office/powerpoint/2010/main" val="932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First and foremost, safe work practices start in and around your shed.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Good house-keeping practices in and around your shed will reduce the risk of injury to you while performing your normal tasks.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risk of injury to other staff and students in the vicinity of the shed is also minimised from associated hazards.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Good housekeeping principles should also apply when working with machinery/equipment/materials around the school.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Keep your work area clean and tidy. This includes both in and around your shed.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Dispose of rubbish quickly.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Manage unauthorised entry to your work area by closing/locking shed or with barricades, barrier tape and signage for temporary work areas e.g. digging, repairs.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Prior to commencing a task, develop plans to manage identified hazards.  Where hazards cannot be controlled, discuss with your supervisor or Health and Safety Advisor at your school.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Identify and manage hazards when planning to do a task.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Use safe work practices and follow work procedures.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 not leave any hazards when you finish a job.</a:t>
            </a:r>
            <a:endParaRPr lang="en-AU" dirty="0"/>
          </a:p>
          <a:p>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4</a:t>
            </a:fld>
            <a:endParaRPr lang="en-AU"/>
          </a:p>
        </p:txBody>
      </p:sp>
    </p:spTree>
    <p:extLst>
      <p:ext uri="{BB962C8B-B14F-4D97-AF65-F5344CB8AC3E}">
        <p14:creationId xmlns:p14="http://schemas.microsoft.com/office/powerpoint/2010/main" val="113177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Refer to Section 6 “Other Safety Information” in the Health and Safety for Schools Officers Folder (Green Folder) for additional information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clear walkways in your shed and storage areas.  Ensure that all objects in the shed can be easily reached.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All of your equipment and resources should be well organised in the storage areas.  Organisation will minimise errors and prevent injuries when you are able to easily access what you want to use.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Dispose of unused materials and chemicals from inside and outside storage areas. Do not allow rubbish to accumulate and create a fire hazard.  </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Maintain and arrange repairs for all equipment and machinery as required. Develop and maintain related maintenance documents. </a:t>
            </a:r>
          </a:p>
          <a:p>
            <a:pPr marL="171450" lvl="0" indent="-171450" fontAlgn="base">
              <a:spcBef>
                <a:spcPct val="30000"/>
              </a:spcBef>
              <a:spcAft>
                <a:spcPct val="0"/>
              </a:spcAft>
              <a:buFont typeface="Arial" panose="020B0604020202020204" pitchFamily="34" charset="0"/>
              <a:buChar char="•"/>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EMR and SOP templates are available from </a:t>
            </a:r>
            <a:r>
              <a:rPr lang="en-AU" dirty="0">
                <a:solidFill>
                  <a:srgbClr val="000000"/>
                </a:solidFill>
                <a:latin typeface="Times" pitchFamily="18" charset="0"/>
              </a:rPr>
              <a:t>https://education.qld.gov.au/initiatives-and-strategies/health-and-wellbeing/workplaces/equipment-machinery-resources</a:t>
            </a:r>
          </a:p>
          <a:p>
            <a:pPr marL="171450" lvl="0" indent="-171450" fontAlgn="base">
              <a:spcBef>
                <a:spcPct val="30000"/>
              </a:spcBef>
              <a:spcAft>
                <a:spcPct val="0"/>
              </a:spcAft>
              <a:buFont typeface="Arial" panose="020B0604020202020204" pitchFamily="34" charset="0"/>
              <a:buChar char="•"/>
              <a:defRPr/>
            </a:pPr>
            <a:endParaRPr lang="en-AU" dirty="0">
              <a:solidFill>
                <a:srgbClr val="000000"/>
              </a:solidFill>
              <a:latin typeface="Times" pitchFamily="18" charset="0"/>
            </a:endParaRPr>
          </a:p>
          <a:p>
            <a:pPr marL="171450" lvl="0" indent="-171450" fontAlgn="base">
              <a:spcBef>
                <a:spcPct val="30000"/>
              </a:spcBef>
              <a:spcAft>
                <a:spcPct val="0"/>
              </a:spcAft>
              <a:buFont typeface="Arial" panose="020B0604020202020204" pitchFamily="34" charset="0"/>
              <a:buChar char="•"/>
              <a:defRPr/>
            </a:pPr>
            <a:r>
              <a:rPr lang="en-AU" dirty="0">
                <a:solidFill>
                  <a:srgbClr val="000000"/>
                </a:solidFill>
                <a:latin typeface="Times" pitchFamily="18" charset="0"/>
              </a:rPr>
              <a:t>Ensure </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that the Schools Officers shed is lockable and is secured when there is no-one in the shed. Additional storage areas should also be lockable and well secured at all times.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Display relevant safety signage including chemical/hazardous substances information, signs related to hazards such as noisy work areas and Safe Operating Procedures for relevant equipment and machinery.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Inspect your shed and work areas regularly.</a:t>
            </a:r>
          </a:p>
        </p:txBody>
      </p:sp>
      <p:sp>
        <p:nvSpPr>
          <p:cNvPr id="4" name="Slide Number Placeholder 3"/>
          <p:cNvSpPr>
            <a:spLocks noGrp="1"/>
          </p:cNvSpPr>
          <p:nvPr>
            <p:ph type="sldNum" sz="quarter" idx="10"/>
          </p:nvPr>
        </p:nvSpPr>
        <p:spPr/>
        <p:txBody>
          <a:bodyPr/>
          <a:lstStyle/>
          <a:p>
            <a:fld id="{27A35630-E06F-4E2C-A205-B7890D033A9C}" type="slidenum">
              <a:rPr lang="en-AU" smtClean="0"/>
              <a:t>5</a:t>
            </a:fld>
            <a:endParaRPr lang="en-AU"/>
          </a:p>
        </p:txBody>
      </p:sp>
    </p:spTree>
    <p:extLst>
      <p:ext uri="{BB962C8B-B14F-4D97-AF65-F5344CB8AC3E}">
        <p14:creationId xmlns:p14="http://schemas.microsoft.com/office/powerpoint/2010/main" val="213657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499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Go to the </a:t>
            </a:r>
            <a:r>
              <a:rPr kumimoji="0" lang="en-AU" sz="1200" b="0" i="1" u="none" strike="noStrike" kern="1200" cap="none" spc="0" normalizeH="0" baseline="0" noProof="0" dirty="0">
                <a:ln>
                  <a:noFill/>
                </a:ln>
                <a:solidFill>
                  <a:srgbClr val="000000"/>
                </a:solidFill>
                <a:effectLst/>
                <a:uLnTx/>
                <a:uFillTx/>
                <a:latin typeface="Times" pitchFamily="18" charset="0"/>
                <a:ea typeface="+mn-ea"/>
                <a:cs typeface="+mn-cs"/>
              </a:rPr>
              <a:t>Sun Safety </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fact sheet and </a:t>
            </a:r>
            <a:r>
              <a:rPr kumimoji="0" lang="en-AU" sz="1200" b="0" i="1" u="none" strike="noStrike" kern="1200" cap="none" spc="0" normalizeH="0" baseline="0" noProof="0" dirty="0">
                <a:ln>
                  <a:noFill/>
                </a:ln>
                <a:solidFill>
                  <a:srgbClr val="000000"/>
                </a:solidFill>
                <a:effectLst/>
                <a:uLnTx/>
                <a:uFillTx/>
                <a:latin typeface="Times" pitchFamily="18" charset="0"/>
                <a:ea typeface="ＭＳ Ｐゴシック" pitchFamily="-107" charset="-128"/>
                <a:cs typeface="ＭＳ Ｐゴシック" pitchFamily="-107" charset="-128"/>
              </a:rPr>
              <a:t>Specification for Sun Smart Clothing Fact sheet </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in </a:t>
            </a:r>
            <a:r>
              <a:rPr kumimoji="0" lang="en-AU" sz="1200" b="0" i="1" u="none" strike="noStrike" kern="1200" cap="none" spc="0" normalizeH="0" baseline="0" noProof="0" dirty="0">
                <a:ln>
                  <a:noFill/>
                </a:ln>
                <a:solidFill>
                  <a:srgbClr val="000000"/>
                </a:solidFill>
                <a:effectLst/>
                <a:uLnTx/>
                <a:uFillTx/>
                <a:latin typeface="Times" pitchFamily="18" charset="0"/>
                <a:ea typeface="+mn-ea"/>
                <a:cs typeface="+mn-cs"/>
              </a:rPr>
              <a:t>Health and Safety for Schools Officers</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a:t>
            </a:r>
            <a:r>
              <a:rPr kumimoji="0" lang="en-AU" sz="1200" b="0" i="1" u="none" strike="noStrike" kern="1200" cap="none" spc="0" normalizeH="0" baseline="0" noProof="0" dirty="0">
                <a:ln>
                  <a:noFill/>
                </a:ln>
                <a:solidFill>
                  <a:srgbClr val="000000"/>
                </a:solidFill>
                <a:effectLst/>
                <a:uLnTx/>
                <a:uFillTx/>
                <a:latin typeface="Times" pitchFamily="18" charset="0"/>
                <a:ea typeface="+mn-ea"/>
                <a:cs typeface="+mn-cs"/>
              </a:rPr>
              <a:t>folder (section 6)</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Schools Officers are required to perform a range of duties to ensure that school facilities and grounds are maintained to a high standard of tidiness, safety and hygiene.  Most of these tasks are performed outdoors.  For outdoor workers, the workplace is a major source of exposure to ultraviolet radiation, placing them at high risk of skin cancer.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department is committed to providing a healthy and safe work environment for everyone at school.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Sun-smart clothing is to be provided to Schools Officers – the Specification for Sun Smart Clothing Fact sheet provides information about appropriate options.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This process works best if schools officers and their supervisors work together to determine the appropriate clothing options for purchase.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rgbClr val="000000"/>
                </a:solidFill>
                <a:effectLst/>
                <a:uLnTx/>
                <a:uFillTx/>
                <a:latin typeface="Times" pitchFamily="18" charset="0"/>
                <a:ea typeface="+mn-ea"/>
                <a:cs typeface="+mn-cs"/>
              </a:rPr>
              <a:t>Schools Officers are required to wear this protective clothing and equipment to protect themselves from ultraviolet radiation exposure when working outdoors</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27A35630-E06F-4E2C-A205-B7890D033A9C}" type="slidenum">
              <a:rPr lang="en-AU" smtClean="0"/>
              <a:t>6</a:t>
            </a:fld>
            <a:endParaRPr lang="en-AU"/>
          </a:p>
        </p:txBody>
      </p:sp>
    </p:spTree>
    <p:extLst>
      <p:ext uri="{BB962C8B-B14F-4D97-AF65-F5344CB8AC3E}">
        <p14:creationId xmlns:p14="http://schemas.microsoft.com/office/powerpoint/2010/main" val="392251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Refer to the Equipment and Machinery Section of the </a:t>
            </a:r>
            <a:r>
              <a:rPr kumimoji="0" lang="en-AU" sz="1200" b="0" i="1" u="none" strike="noStrike" kern="1200" cap="none" spc="0" normalizeH="0" baseline="0" noProof="0" dirty="0">
                <a:ln>
                  <a:noFill/>
                </a:ln>
                <a:solidFill>
                  <a:srgbClr val="000000"/>
                </a:solidFill>
                <a:effectLst/>
                <a:uLnTx/>
                <a:uFillTx/>
                <a:latin typeface="Times" pitchFamily="18" charset="0"/>
                <a:ea typeface="+mn-ea"/>
                <a:cs typeface="+mn-cs"/>
              </a:rPr>
              <a:t>Health and Safety for Schools Officers Folder</a:t>
            </a: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 for more information.</a:t>
            </a:r>
          </a:p>
          <a:p>
            <a:pPr marL="0" marR="0" lvl="0" indent="0" algn="l" defTabSz="914400" rtl="0" eaLnBrk="1" fontAlgn="base" latinLnBrk="0" hangingPunct="1">
              <a:lnSpc>
                <a:spcPct val="9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Safe operating procedures (SOPs) are designed to provide basic guidance on the safe operation of a range of commonly used equipment by Schools Officers.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SOPs are to be reviewed and made relevant to the specific model of equipment.</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SOPs include information about the checks to be made prior to the use of equipment, while the equipment is in use, general housekeeping and the type of personal protective equipment that must be worn.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SOPs are to be located close to the machinery and equipment as a reminder about their safe operation.</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Regularly maintained and repaired equipment and machinery will be safe and reliable when required  for use.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Equipment Maintenance Records (EMRs) are a guide to assist with the development of maintenance records that the school should use.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Good records are valuable in keeping a history of the machinery and equipment.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Remember these documents do not replace the need for visual inspections prior to using any piece of equipment or machinery.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inherent hazards in equipment and machinery usually require the use of appropriate Personal Protective Equipment (PPE).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A number of fact sheets are provided on the Health and Safety for Schools Officers page on the selection and use of a variety of PPE.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1" i="0" u="none" strike="noStrike" kern="1200" cap="none" spc="0" normalizeH="0" baseline="0" noProof="0" dirty="0">
                <a:ln>
                  <a:noFill/>
                </a:ln>
                <a:solidFill>
                  <a:srgbClr val="000000"/>
                </a:solidFill>
                <a:effectLst/>
                <a:uLnTx/>
                <a:uFillTx/>
                <a:latin typeface="Times" pitchFamily="18" charset="0"/>
                <a:ea typeface="+mn-ea"/>
                <a:cs typeface="+mn-cs"/>
              </a:rPr>
              <a:t>If you are provided with appropriate PPE for a task and trained in its effective use, you are required to use that PPE for that task.</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Don’t forget to use other sources of information in the use and maintenance of equipment and machinery.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Use information provided by the manufacturers, attend training when required and network with other Schools Officers, particularly those that are experienced in the use of similar equipment.</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safety features of all plant and equipment must not in any way be removed, disabled or altered.  That will put the operator – you – at risk.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you think a piece of equipment is hazardous discuss this with your Principal/supervisor or school Health and Safety Advisor.  </a:t>
            </a:r>
          </a:p>
          <a:p>
            <a:pPr marL="171450" marR="0" lvl="0" indent="-1714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Examples of unsafe work practices include removing the guard on piece of equipment e.g. an angle grinder. </a:t>
            </a:r>
            <a:endParaRPr lang="en-AU" dirty="0"/>
          </a:p>
        </p:txBody>
      </p:sp>
      <p:sp>
        <p:nvSpPr>
          <p:cNvPr id="4" name="Slide Number Placeholder 3"/>
          <p:cNvSpPr>
            <a:spLocks noGrp="1"/>
          </p:cNvSpPr>
          <p:nvPr>
            <p:ph type="sldNum" sz="quarter" idx="10"/>
          </p:nvPr>
        </p:nvSpPr>
        <p:spPr/>
        <p:txBody>
          <a:bodyPr/>
          <a:lstStyle/>
          <a:p>
            <a:fld id="{27A35630-E06F-4E2C-A205-B7890D033A9C}" type="slidenum">
              <a:rPr lang="en-AU" smtClean="0"/>
              <a:t>7</a:t>
            </a:fld>
            <a:endParaRPr lang="en-AU"/>
          </a:p>
        </p:txBody>
      </p:sp>
    </p:spTree>
    <p:extLst>
      <p:ext uri="{BB962C8B-B14F-4D97-AF65-F5344CB8AC3E}">
        <p14:creationId xmlns:p14="http://schemas.microsoft.com/office/powerpoint/2010/main" val="269494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These are some basic rules for taking care of your own health and safety when it comes to using tools.  These rules apply to all types of hand held and powered tools.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Make sure that you use the right tool for any job.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Don’t try to make do with something that is almost, but not quite, right for the job.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 not use accessories or consumable materials that are not designed for a particular machine or tool.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Operate a tool within its capacity.  Don’t try to make it do something that it is not designed to do.</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Make sure that you know how to use the tool properly.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Read the manufacturer’s instructions if you are not sure or ask an experienced operator.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Keep your tools in good condition and make sure you maintain them where required.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Do a visual inspection of each of your tools before you use them.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If they are damaged, remove them from service and make sure no-one uses them before they are repaired.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the correct PPE available and use it when operating your tools.</a:t>
            </a:r>
          </a:p>
          <a:p>
            <a:pPr marL="0" marR="0" lvl="0" indent="0" algn="l" defTabSz="914400" rtl="0" eaLnBrk="1" fontAlgn="base" latinLnBrk="0" hangingPunct="1">
              <a:lnSpc>
                <a:spcPct val="90000"/>
              </a:lnSpc>
              <a:spcBef>
                <a:spcPct val="3000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27A35630-E06F-4E2C-A205-B7890D033A9C}" type="slidenum">
              <a:rPr lang="en-AU" smtClean="0"/>
              <a:t>8</a:t>
            </a:fld>
            <a:endParaRPr lang="en-AU"/>
          </a:p>
        </p:txBody>
      </p:sp>
    </p:spTree>
    <p:extLst>
      <p:ext uri="{BB962C8B-B14F-4D97-AF65-F5344CB8AC3E}">
        <p14:creationId xmlns:p14="http://schemas.microsoft.com/office/powerpoint/2010/main" val="279882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It is often impractical to remove all risk from the workplace so you will still find the need for PPE to be used.  Irrespective of the type of PPE you use, the same rules apply for its use.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Have your PPE available to you every day so that you have the right protection handy.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Make sure you know how to use all of your PPE.  Get training when required.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Use the right PPE for each job you do.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The use of inadequate PPE or incorrect use of the right equipment could result in an injury.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Check your PPE regularly to make sure it is in good condition.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Replace your PPE if there is any sign of damage that will reduce its capacity to protect you in the way it was designed to perform that job.</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rPr>
              <a:t>Keep your PPE in clean containers so it is not contaminated when it is not being used.</a:t>
            </a:r>
          </a:p>
          <a:p>
            <a:pPr marL="0" marR="0" lvl="0" indent="0" algn="l" defTabSz="914400" rtl="0" eaLnBrk="1" fontAlgn="base" latinLnBrk="0" hangingPunct="1">
              <a:lnSpc>
                <a:spcPct val="100000"/>
              </a:lnSpc>
              <a:spcBef>
                <a:spcPct val="30000"/>
              </a:spcBef>
              <a:spcAft>
                <a:spcPct val="0"/>
              </a:spcAft>
              <a:buClrTx/>
              <a:buSzTx/>
              <a:buFontTx/>
              <a:buChar char="•"/>
              <a:tabLst/>
              <a:defRPr/>
            </a:pPr>
            <a:endParaRPr kumimoji="0" lang="en-AU" sz="1200" b="0"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Times" pitchFamily="18" charset="0"/>
                <a:ea typeface="+mn-ea"/>
                <a:cs typeface="+mn-cs"/>
              </a:rPr>
              <a:t>It is your responsibility to use the Personal Protective Equipment that has been provided to you.</a:t>
            </a:r>
          </a:p>
        </p:txBody>
      </p:sp>
      <p:sp>
        <p:nvSpPr>
          <p:cNvPr id="4" name="Slide Number Placeholder 3"/>
          <p:cNvSpPr>
            <a:spLocks noGrp="1"/>
          </p:cNvSpPr>
          <p:nvPr>
            <p:ph type="sldNum" sz="quarter" idx="10"/>
          </p:nvPr>
        </p:nvSpPr>
        <p:spPr/>
        <p:txBody>
          <a:bodyPr/>
          <a:lstStyle/>
          <a:p>
            <a:fld id="{27A35630-E06F-4E2C-A205-B7890D033A9C}" type="slidenum">
              <a:rPr lang="en-AU" smtClean="0"/>
              <a:t>9</a:t>
            </a:fld>
            <a:endParaRPr lang="en-AU"/>
          </a:p>
        </p:txBody>
      </p:sp>
    </p:spTree>
    <p:extLst>
      <p:ext uri="{BB962C8B-B14F-4D97-AF65-F5344CB8AC3E}">
        <p14:creationId xmlns:p14="http://schemas.microsoft.com/office/powerpoint/2010/main" val="1034880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84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2501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49242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5652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20027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3053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1472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9014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14990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18391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54872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CF35DE9E-C22F-944C-BC5D-99ADBC80E55A}" type="datetimeFigureOut">
              <a:rPr lang="en-US" smtClean="0"/>
              <a:t>4/6/2022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a:p>
        </p:txBody>
      </p:sp>
    </p:spTree>
    <p:extLst>
      <p:ext uri="{BB962C8B-B14F-4D97-AF65-F5344CB8AC3E}">
        <p14:creationId xmlns:p14="http://schemas.microsoft.com/office/powerpoint/2010/main" val="192325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639416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sitecraft.net.au/handtrucks/chair-trolleys/chair-trolley.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safety/managing/school-officer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qld.gov.au/initiatives-and-strategies/health-and-wellbeing/workplaces/equipment-machinery-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education.qld.gov.au/initiativesstrategies/Documents/fact-sheet-personal-protective-equipmen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Workplace induction for schools officers</a:t>
            </a:r>
          </a:p>
        </p:txBody>
      </p:sp>
      <p:sp>
        <p:nvSpPr>
          <p:cNvPr id="3" name="Subtitle 2"/>
          <p:cNvSpPr>
            <a:spLocks noGrp="1"/>
          </p:cNvSpPr>
          <p:nvPr>
            <p:ph type="subTitle" idx="1"/>
          </p:nvPr>
        </p:nvSpPr>
        <p:spPr/>
        <p:txBody>
          <a:bodyPr/>
          <a:lstStyle/>
          <a:p>
            <a:r>
              <a:rPr lang="en-US"/>
              <a:t>Reviewed March </a:t>
            </a:r>
            <a:r>
              <a:rPr lang="en-US" dirty="0"/>
              <a:t>2022 V4</a:t>
            </a:r>
          </a:p>
        </p:txBody>
      </p:sp>
    </p:spTree>
    <p:extLst>
      <p:ext uri="{BB962C8B-B14F-4D97-AF65-F5344CB8AC3E}">
        <p14:creationId xmlns:p14="http://schemas.microsoft.com/office/powerpoint/2010/main" val="101169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Hearing loss</a:t>
            </a:r>
          </a:p>
        </p:txBody>
      </p:sp>
      <p:sp>
        <p:nvSpPr>
          <p:cNvPr id="3" name="Content Placeholder 2"/>
          <p:cNvSpPr>
            <a:spLocks noGrp="1"/>
          </p:cNvSpPr>
          <p:nvPr>
            <p:ph idx="1"/>
          </p:nvPr>
        </p:nvSpPr>
        <p:spPr/>
        <p:txBody>
          <a:bodyPr>
            <a:normAutofit lnSpcReduction="10000"/>
          </a:bodyPr>
          <a:lstStyle/>
          <a:p>
            <a:r>
              <a:rPr lang="en-AU" dirty="0"/>
              <a:t>Causes no pain;</a:t>
            </a:r>
          </a:p>
          <a:p>
            <a:r>
              <a:rPr lang="en-AU" dirty="0"/>
              <a:t>Causes no visual trauma;</a:t>
            </a:r>
          </a:p>
          <a:p>
            <a:r>
              <a:rPr lang="en-AU" dirty="0"/>
              <a:t>Leaves no visible scars;</a:t>
            </a:r>
          </a:p>
          <a:p>
            <a:r>
              <a:rPr lang="en-AU" dirty="0"/>
              <a:t>Is unnoticeable in its early stages;</a:t>
            </a:r>
          </a:p>
          <a:p>
            <a:r>
              <a:rPr lang="en-AU" dirty="0"/>
              <a:t>Accumulates with each over-exposure; and</a:t>
            </a:r>
          </a:p>
          <a:p>
            <a:r>
              <a:rPr lang="en-AU" dirty="0"/>
              <a:t>Takes years to diagnose.</a:t>
            </a:r>
          </a:p>
          <a:p>
            <a:endParaRPr lang="en-AU" dirty="0"/>
          </a:p>
          <a:p>
            <a:pPr marL="0" indent="0" algn="ctr">
              <a:buNone/>
            </a:pPr>
            <a:r>
              <a:rPr lang="en-AU" sz="2200" b="1" dirty="0">
                <a:solidFill>
                  <a:srgbClr val="FF0000"/>
                </a:solidFill>
              </a:rPr>
              <a:t>Noise induced hearing loss is PREVENTABLE. Once your hearing is gone, it will never come back. Protect your HEARING – you won’t get a second chance.</a:t>
            </a:r>
          </a:p>
        </p:txBody>
      </p:sp>
      <p:pic>
        <p:nvPicPr>
          <p:cNvPr id="4" name="Picture 8" descr="CAHZN9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661" y="1841518"/>
            <a:ext cx="1186030" cy="118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A4TUBS9"/>
          <p:cNvPicPr>
            <a:picLocks noChangeAspect="1" noChangeArrowheads="1"/>
          </p:cNvPicPr>
          <p:nvPr/>
        </p:nvPicPr>
        <p:blipFill rotWithShape="1">
          <a:blip r:embed="rId4">
            <a:extLst>
              <a:ext uri="{28A0092B-C50C-407E-A947-70E740481C1C}">
                <a14:useLocalDpi xmlns:a14="http://schemas.microsoft.com/office/drawing/2010/main" val="0"/>
              </a:ext>
            </a:extLst>
          </a:blip>
          <a:srcRect l="20156" t="8706" r="12857" b="7706"/>
          <a:stretch/>
        </p:blipFill>
        <p:spPr bwMode="auto">
          <a:xfrm>
            <a:off x="7080250" y="1675423"/>
            <a:ext cx="1216727" cy="151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69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Chemicals</a:t>
            </a:r>
          </a:p>
        </p:txBody>
      </p:sp>
      <p:sp>
        <p:nvSpPr>
          <p:cNvPr id="3" name="Content Placeholder 2"/>
          <p:cNvSpPr>
            <a:spLocks noGrp="1"/>
          </p:cNvSpPr>
          <p:nvPr>
            <p:ph idx="1"/>
          </p:nvPr>
        </p:nvSpPr>
        <p:spPr>
          <a:xfrm>
            <a:off x="628649" y="1690689"/>
            <a:ext cx="8176683" cy="4729179"/>
          </a:xfrm>
        </p:spPr>
        <p:txBody>
          <a:bodyPr>
            <a:normAutofit fontScale="85000" lnSpcReduction="10000"/>
          </a:bodyPr>
          <a:lstStyle/>
          <a:p>
            <a:pPr marL="0" indent="0">
              <a:buNone/>
            </a:pPr>
            <a:r>
              <a:rPr lang="en-AU" dirty="0"/>
              <a:t>Chemicals that can be used in your school may include some insecticides and herbicides, paints, thinners, fuels and oils, gases and pool chlorine. You must not use any listed as prohibited substances. </a:t>
            </a:r>
          </a:p>
          <a:p>
            <a:r>
              <a:rPr lang="en-AU" dirty="0"/>
              <a:t>Read instructions/labels and get a copy of the safety data sheet (SDS) before you buy and use the chemical.</a:t>
            </a:r>
          </a:p>
          <a:p>
            <a:pPr lvl="1"/>
            <a:r>
              <a:rPr lang="en-AU" dirty="0"/>
              <a:t>A SDS is a general guide for use of chemicals. It includes:</a:t>
            </a:r>
          </a:p>
          <a:p>
            <a:pPr lvl="2"/>
            <a:r>
              <a:rPr lang="en-AU" dirty="0"/>
              <a:t>the effects on body/humans and first aid instructions;</a:t>
            </a:r>
          </a:p>
          <a:p>
            <a:pPr lvl="2"/>
            <a:r>
              <a:rPr lang="en-AU" dirty="0"/>
              <a:t>precautions for use and emergency procedures; and </a:t>
            </a:r>
          </a:p>
          <a:p>
            <a:pPr lvl="2"/>
            <a:r>
              <a:rPr lang="en-AU" dirty="0"/>
              <a:t>safe storage and handling, including PPE.</a:t>
            </a:r>
          </a:p>
          <a:p>
            <a:r>
              <a:rPr lang="en-AU" dirty="0"/>
              <a:t>Workplaces must:</a:t>
            </a:r>
          </a:p>
          <a:p>
            <a:pPr lvl="1"/>
            <a:r>
              <a:rPr lang="en-AU" dirty="0"/>
              <a:t>keep a register of the hazardous chemicals used;</a:t>
            </a:r>
          </a:p>
          <a:p>
            <a:pPr lvl="1"/>
            <a:r>
              <a:rPr lang="en-AU" dirty="0"/>
              <a:t>have a copy of a current (&lt;5 years old) SDS of the substance; and</a:t>
            </a:r>
          </a:p>
          <a:p>
            <a:pPr lvl="1"/>
            <a:r>
              <a:rPr lang="en-AU" dirty="0"/>
              <a:t>make the register available to all relevant persons.</a:t>
            </a:r>
          </a:p>
        </p:txBody>
      </p:sp>
    </p:spTree>
    <p:extLst>
      <p:ext uri="{BB962C8B-B14F-4D97-AF65-F5344CB8AC3E}">
        <p14:creationId xmlns:p14="http://schemas.microsoft.com/office/powerpoint/2010/main" val="389830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Chemicals</a:t>
            </a:r>
          </a:p>
        </p:txBody>
      </p:sp>
      <p:sp>
        <p:nvSpPr>
          <p:cNvPr id="3" name="Content Placeholder 2"/>
          <p:cNvSpPr>
            <a:spLocks noGrp="1"/>
          </p:cNvSpPr>
          <p:nvPr>
            <p:ph idx="1"/>
          </p:nvPr>
        </p:nvSpPr>
        <p:spPr/>
        <p:txBody>
          <a:bodyPr>
            <a:normAutofit lnSpcReduction="10000"/>
          </a:bodyPr>
          <a:lstStyle/>
          <a:p>
            <a:r>
              <a:rPr lang="en-AU" dirty="0"/>
              <a:t>Storage of chemicals:</a:t>
            </a:r>
          </a:p>
          <a:p>
            <a:pPr lvl="1"/>
            <a:r>
              <a:rPr lang="en-AU" dirty="0"/>
              <a:t>Clean, tidy and lockable</a:t>
            </a:r>
          </a:p>
          <a:p>
            <a:pPr lvl="1"/>
            <a:r>
              <a:rPr lang="en-AU" dirty="0"/>
              <a:t>Cupboards/</a:t>
            </a:r>
            <a:r>
              <a:rPr lang="en-AU" dirty="0" err="1"/>
              <a:t>bunding</a:t>
            </a:r>
            <a:r>
              <a:rPr lang="en-AU" dirty="0"/>
              <a:t> used when required</a:t>
            </a:r>
          </a:p>
          <a:p>
            <a:pPr lvl="1"/>
            <a:r>
              <a:rPr lang="en-AU" dirty="0"/>
              <a:t>Chemicals are segregated when required.</a:t>
            </a:r>
          </a:p>
          <a:p>
            <a:r>
              <a:rPr lang="en-AU" dirty="0"/>
              <a:t>Handling of chemicals:</a:t>
            </a:r>
          </a:p>
          <a:p>
            <a:pPr lvl="1"/>
            <a:r>
              <a:rPr lang="en-AU" dirty="0"/>
              <a:t>Preparation area is well lit and ventilated</a:t>
            </a:r>
          </a:p>
          <a:p>
            <a:pPr lvl="1"/>
            <a:r>
              <a:rPr lang="en-AU" dirty="0"/>
              <a:t>Plenty of bench space to work</a:t>
            </a:r>
          </a:p>
          <a:p>
            <a:pPr lvl="1"/>
            <a:r>
              <a:rPr lang="en-AU" dirty="0"/>
              <a:t>Access to clean water and first aid</a:t>
            </a:r>
          </a:p>
          <a:p>
            <a:r>
              <a:rPr lang="en-AU" dirty="0"/>
              <a:t>Associated equipment:</a:t>
            </a:r>
          </a:p>
          <a:p>
            <a:pPr lvl="1"/>
            <a:r>
              <a:rPr lang="en-AU" dirty="0"/>
              <a:t>Functional, safe and well-maintained</a:t>
            </a:r>
          </a:p>
          <a:p>
            <a:pPr lvl="1"/>
            <a:r>
              <a:rPr lang="en-AU" dirty="0"/>
              <a:t>Related records are current.</a:t>
            </a:r>
          </a:p>
        </p:txBody>
      </p:sp>
      <p:pic>
        <p:nvPicPr>
          <p:cNvPr id="4" name="Picture 4" descr="CAI3SPK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47" y="1690689"/>
            <a:ext cx="1098117" cy="109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AKG8E5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798" y="3175505"/>
            <a:ext cx="1329117" cy="13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65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Asbestos management and BEMIR</a:t>
            </a:r>
          </a:p>
        </p:txBody>
      </p:sp>
      <p:sp>
        <p:nvSpPr>
          <p:cNvPr id="3" name="Content Placeholder 2"/>
          <p:cNvSpPr>
            <a:spLocks noGrp="1"/>
          </p:cNvSpPr>
          <p:nvPr>
            <p:ph idx="1"/>
          </p:nvPr>
        </p:nvSpPr>
        <p:spPr/>
        <p:txBody>
          <a:bodyPr>
            <a:normAutofit fontScale="92500" lnSpcReduction="20000"/>
          </a:bodyPr>
          <a:lstStyle/>
          <a:p>
            <a:r>
              <a:rPr lang="en-AU" dirty="0"/>
              <a:t>The location and condition of asbestos containing materials (ACM) is recorded in the Built Environment Materials Information Register (BEMIR).</a:t>
            </a:r>
          </a:p>
          <a:p>
            <a:r>
              <a:rPr lang="en-AU" dirty="0"/>
              <a:t>Asbestos products shall only be handled by qualified service providers.</a:t>
            </a:r>
          </a:p>
          <a:p>
            <a:r>
              <a:rPr lang="en-AU" dirty="0"/>
              <a:t>All service providers undertaking any maintenance or construction work must obtain a work Area Access Permit (WAAP) issued through BEMIR. </a:t>
            </a:r>
          </a:p>
          <a:p>
            <a:r>
              <a:rPr lang="en-AU" dirty="0"/>
              <a:t>Service provider to certify that work is complete in the WAAP and the space is available for reuse. </a:t>
            </a:r>
          </a:p>
          <a:p>
            <a:r>
              <a:rPr lang="en-AU" dirty="0"/>
              <a:t>Report any changes in the condition of ACM to the administration office.</a:t>
            </a:r>
          </a:p>
        </p:txBody>
      </p:sp>
    </p:spTree>
    <p:extLst>
      <p:ext uri="{BB962C8B-B14F-4D97-AF65-F5344CB8AC3E}">
        <p14:creationId xmlns:p14="http://schemas.microsoft.com/office/powerpoint/2010/main" val="371501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Working at heights</a:t>
            </a:r>
          </a:p>
        </p:txBody>
      </p:sp>
      <p:sp>
        <p:nvSpPr>
          <p:cNvPr id="3" name="Content Placeholder 2"/>
          <p:cNvSpPr>
            <a:spLocks noGrp="1"/>
          </p:cNvSpPr>
          <p:nvPr>
            <p:ph idx="1"/>
          </p:nvPr>
        </p:nvSpPr>
        <p:spPr>
          <a:xfrm>
            <a:off x="1785140" y="1690689"/>
            <a:ext cx="6888681" cy="4351338"/>
          </a:xfrm>
        </p:spPr>
        <p:txBody>
          <a:bodyPr>
            <a:normAutofit fontScale="92500"/>
          </a:bodyPr>
          <a:lstStyle/>
          <a:p>
            <a:pPr marL="0" indent="0">
              <a:buNone/>
            </a:pPr>
            <a:r>
              <a:rPr lang="en-AU" b="1" dirty="0">
                <a:solidFill>
                  <a:srgbClr val="FF0000"/>
                </a:solidFill>
              </a:rPr>
              <a:t>There is a prohibition on DoE staff, students and volunteers accessing or working on roofs at all Education Queensland facilities.</a:t>
            </a:r>
          </a:p>
          <a:p>
            <a:pPr marL="0" indent="0">
              <a:buNone/>
            </a:pPr>
            <a:r>
              <a:rPr lang="en-AU" dirty="0"/>
              <a:t>You should always attempt to undertake any work heights from ground level or a stable work platform before using other methods. </a:t>
            </a:r>
          </a:p>
          <a:p>
            <a:pPr marL="0" indent="0">
              <a:buNone/>
            </a:pPr>
            <a:r>
              <a:rPr lang="en-AU" dirty="0"/>
              <a:t>Working at heights should ONLY be performed by school staff when there are appropriate practices in place to prevent a person from falling.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7137" t="4929" r="15939" b="1907"/>
          <a:stretch>
            <a:fillRect/>
          </a:stretch>
        </p:blipFill>
        <p:spPr bwMode="auto">
          <a:xfrm>
            <a:off x="148117" y="2637678"/>
            <a:ext cx="1637023" cy="191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9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Working at heights</a:t>
            </a:r>
          </a:p>
        </p:txBody>
      </p:sp>
      <p:sp>
        <p:nvSpPr>
          <p:cNvPr id="3" name="Content Placeholder 2"/>
          <p:cNvSpPr>
            <a:spLocks noGrp="1"/>
          </p:cNvSpPr>
          <p:nvPr>
            <p:ph idx="1"/>
          </p:nvPr>
        </p:nvSpPr>
        <p:spPr/>
        <p:txBody>
          <a:bodyPr>
            <a:normAutofit lnSpcReduction="10000"/>
          </a:bodyPr>
          <a:lstStyle/>
          <a:p>
            <a:pPr marL="0" indent="0">
              <a:buNone/>
            </a:pPr>
            <a:r>
              <a:rPr lang="en-AU" b="1" dirty="0">
                <a:solidFill>
                  <a:srgbClr val="FF0000"/>
                </a:solidFill>
              </a:rPr>
              <a:t>Falls from heights can cause serious injuries.</a:t>
            </a:r>
          </a:p>
          <a:p>
            <a:r>
              <a:rPr lang="en-AU" dirty="0"/>
              <a:t>Do you really need to leave the ground to do a job? e.g.</a:t>
            </a:r>
          </a:p>
          <a:p>
            <a:pPr lvl="1"/>
            <a:r>
              <a:rPr lang="en-AU" dirty="0"/>
              <a:t>retrieving items from roofs; or</a:t>
            </a:r>
          </a:p>
          <a:p>
            <a:pPr lvl="1"/>
            <a:r>
              <a:rPr lang="en-AU" dirty="0"/>
              <a:t>clearing gutters or maintenance work.</a:t>
            </a:r>
          </a:p>
          <a:p>
            <a:r>
              <a:rPr lang="en-AU" dirty="0"/>
              <a:t>If yes, consider:</a:t>
            </a:r>
          </a:p>
          <a:p>
            <a:pPr lvl="1"/>
            <a:r>
              <a:rPr lang="en-AU" dirty="0"/>
              <a:t>the appropriate equipment you will need;</a:t>
            </a:r>
          </a:p>
          <a:p>
            <a:pPr lvl="1"/>
            <a:r>
              <a:rPr lang="en-AU" dirty="0"/>
              <a:t>training where required;</a:t>
            </a:r>
          </a:p>
          <a:p>
            <a:pPr lvl="1"/>
            <a:r>
              <a:rPr lang="en-AU" dirty="0"/>
              <a:t>risk assessment and/or SWMS to do the job; and </a:t>
            </a:r>
          </a:p>
          <a:p>
            <a:pPr lvl="1"/>
            <a:r>
              <a:rPr lang="en-AU" dirty="0"/>
              <a:t>how to minimise the frequency of these tasks. </a:t>
            </a:r>
          </a:p>
        </p:txBody>
      </p:sp>
    </p:spTree>
    <p:extLst>
      <p:ext uri="{BB962C8B-B14F-4D97-AF65-F5344CB8AC3E}">
        <p14:creationId xmlns:p14="http://schemas.microsoft.com/office/powerpoint/2010/main" val="204302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Working at heights</a:t>
            </a:r>
          </a:p>
        </p:txBody>
      </p:sp>
      <p:sp>
        <p:nvSpPr>
          <p:cNvPr id="3" name="Content Placeholder 2"/>
          <p:cNvSpPr>
            <a:spLocks noGrp="1"/>
          </p:cNvSpPr>
          <p:nvPr>
            <p:ph idx="1"/>
          </p:nvPr>
        </p:nvSpPr>
        <p:spPr/>
        <p:txBody>
          <a:bodyPr/>
          <a:lstStyle/>
          <a:p>
            <a:r>
              <a:rPr lang="en-AU" dirty="0"/>
              <a:t>Use tools to assist with tasks.</a:t>
            </a:r>
          </a:p>
          <a:p>
            <a:r>
              <a:rPr lang="en-AU" dirty="0"/>
              <a:t>Use contractors – trained people with the right equipment.</a:t>
            </a:r>
          </a:p>
          <a:p>
            <a:r>
              <a:rPr lang="en-AU" dirty="0"/>
              <a:t>Use other equipment to access heights when required e.g. hire equipment.</a:t>
            </a:r>
          </a:p>
          <a:p>
            <a:r>
              <a:rPr lang="en-AU" dirty="0"/>
              <a:t>Stay off ladders if at all possible.</a:t>
            </a:r>
          </a:p>
          <a:p>
            <a:r>
              <a:rPr lang="en-AU" dirty="0"/>
              <a:t>Ensure the ladder is safe if you use one. </a:t>
            </a:r>
          </a:p>
        </p:txBody>
      </p:sp>
    </p:spTree>
    <p:extLst>
      <p:ext uri="{BB962C8B-B14F-4D97-AF65-F5344CB8AC3E}">
        <p14:creationId xmlns:p14="http://schemas.microsoft.com/office/powerpoint/2010/main" val="321384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Working at heights – minimising risks</a:t>
            </a:r>
          </a:p>
        </p:txBody>
      </p:sp>
      <p:sp>
        <p:nvSpPr>
          <p:cNvPr id="3" name="Content Placeholder 2"/>
          <p:cNvSpPr>
            <a:spLocks noGrp="1"/>
          </p:cNvSpPr>
          <p:nvPr>
            <p:ph idx="1"/>
          </p:nvPr>
        </p:nvSpPr>
        <p:spPr/>
        <p:txBody>
          <a:bodyPr/>
          <a:lstStyle/>
          <a:p>
            <a:pPr marL="0" indent="0">
              <a:buNone/>
            </a:pPr>
            <a:r>
              <a:rPr lang="en-AU" dirty="0"/>
              <a:t>What are some options for you to avoid injury?</a:t>
            </a:r>
          </a:p>
          <a:p>
            <a:r>
              <a:rPr lang="en-AU" dirty="0"/>
              <a:t>Trim branches on trees near buildings.</a:t>
            </a:r>
          </a:p>
          <a:p>
            <a:r>
              <a:rPr lang="en-AU" dirty="0"/>
              <a:t>Organise for play areas to be away from buildings.</a:t>
            </a:r>
          </a:p>
          <a:p>
            <a:r>
              <a:rPr lang="en-AU" dirty="0"/>
              <a:t>Use gutter vacs or good quality gutter guard.</a:t>
            </a:r>
          </a:p>
          <a:p>
            <a:r>
              <a:rPr lang="en-AU" dirty="0"/>
              <a:t>Use skilled contractors for work at heights.</a:t>
            </a:r>
          </a:p>
          <a:p>
            <a:r>
              <a:rPr lang="en-AU" dirty="0"/>
              <a:t>Use alternative methods to install/hang items on high walls/ceilings.</a:t>
            </a:r>
          </a:p>
        </p:txBody>
      </p:sp>
      <p:pic>
        <p:nvPicPr>
          <p:cNvPr id="4" name="Picture 3" descr="images ladd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2349501"/>
            <a:ext cx="1083111" cy="127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timm33\AppData\Local\Microsoft\Windows\Temporary Internet Files\Content.IE5\1BENN2DC\MC90042316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170" y="3042354"/>
            <a:ext cx="563517" cy="56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5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Manual handling</a:t>
            </a:r>
          </a:p>
        </p:txBody>
      </p:sp>
      <p:pic>
        <p:nvPicPr>
          <p:cNvPr id="4" name="Picture 5" descr="000197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277" y="1431688"/>
            <a:ext cx="7251149" cy="5089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015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Manual handling</a:t>
            </a:r>
          </a:p>
        </p:txBody>
      </p:sp>
      <p:sp>
        <p:nvSpPr>
          <p:cNvPr id="3" name="Content Placeholder 2"/>
          <p:cNvSpPr>
            <a:spLocks noGrp="1"/>
          </p:cNvSpPr>
          <p:nvPr>
            <p:ph idx="1"/>
          </p:nvPr>
        </p:nvSpPr>
        <p:spPr/>
        <p:txBody>
          <a:bodyPr/>
          <a:lstStyle/>
          <a:p>
            <a:pPr marL="0" indent="0">
              <a:buNone/>
            </a:pPr>
            <a:r>
              <a:rPr lang="en-AU" b="1" dirty="0"/>
              <a:t>What’s the problem? </a:t>
            </a:r>
          </a:p>
          <a:p>
            <a:pPr marL="0" indent="0">
              <a:buNone/>
            </a:pPr>
            <a:r>
              <a:rPr lang="en-AU" dirty="0"/>
              <a:t>Schools officers have very high sprain/strain injury rates</a:t>
            </a:r>
          </a:p>
          <a:p>
            <a:pPr marL="0" indent="0">
              <a:buNone/>
            </a:pPr>
            <a:endParaRPr lang="en-AU" dirty="0"/>
          </a:p>
          <a:p>
            <a:pPr marL="0" indent="0">
              <a:buNone/>
            </a:pPr>
            <a:endParaRPr lang="en-AU" dirty="0"/>
          </a:p>
          <a:p>
            <a:pPr marL="0" indent="0" algn="ctr">
              <a:buNone/>
            </a:pPr>
            <a:r>
              <a:rPr lang="en-AU" b="1" dirty="0"/>
              <a:t>Why? </a:t>
            </a:r>
          </a:p>
          <a:p>
            <a:pPr marL="0" indent="0">
              <a:buNone/>
            </a:pPr>
            <a:r>
              <a:rPr lang="en-AU" dirty="0"/>
              <a:t>Because your jobs are physically demanding and made up mostly of </a:t>
            </a:r>
            <a:r>
              <a:rPr lang="en-AU" b="1" dirty="0"/>
              <a:t>manual tasks</a:t>
            </a:r>
            <a:r>
              <a:rPr lang="en-AU" dirty="0"/>
              <a:t>. </a:t>
            </a:r>
          </a:p>
        </p:txBody>
      </p:sp>
      <p:pic>
        <p:nvPicPr>
          <p:cNvPr id="4" name="Picture 6" descr="CA78QU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424" y="3219101"/>
            <a:ext cx="1201987" cy="1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086" y="3241167"/>
            <a:ext cx="1520254" cy="15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1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resources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Schools officer induction and other resources can be accessed at: </a:t>
            </a:r>
          </a:p>
          <a:p>
            <a:pPr marL="0" indent="0">
              <a:buNone/>
            </a:pPr>
            <a:endParaRPr lang="en-US" dirty="0"/>
          </a:p>
          <a:p>
            <a:pPr marL="0" indent="0">
              <a:buNone/>
            </a:pPr>
            <a:r>
              <a:rPr lang="en-US" dirty="0">
                <a:hlinkClick r:id="rId3"/>
              </a:rPr>
              <a:t>https://education.qld.gov.au/initiatives-and-strategies/health-and-wellbeing/workplaces/safety/managing/school-officers</a:t>
            </a:r>
            <a:r>
              <a:rPr lang="en-US" dirty="0"/>
              <a:t> </a:t>
            </a:r>
          </a:p>
        </p:txBody>
      </p:sp>
    </p:spTree>
    <p:extLst>
      <p:ext uri="{BB962C8B-B14F-4D97-AF65-F5344CB8AC3E}">
        <p14:creationId xmlns:p14="http://schemas.microsoft.com/office/powerpoint/2010/main" val="5028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Manual handling – injury causes</a:t>
            </a:r>
          </a:p>
        </p:txBody>
      </p:sp>
      <p:sp>
        <p:nvSpPr>
          <p:cNvPr id="3" name="Content Placeholder 2"/>
          <p:cNvSpPr>
            <a:spLocks noGrp="1"/>
          </p:cNvSpPr>
          <p:nvPr>
            <p:ph idx="1"/>
          </p:nvPr>
        </p:nvSpPr>
        <p:spPr/>
        <p:txBody>
          <a:bodyPr/>
          <a:lstStyle/>
          <a:p>
            <a:r>
              <a:rPr lang="en-AU" dirty="0"/>
              <a:t>Exertion</a:t>
            </a:r>
          </a:p>
          <a:p>
            <a:pPr lvl="1"/>
            <a:r>
              <a:rPr lang="en-AU" dirty="0"/>
              <a:t>Moving furniture, gardening</a:t>
            </a:r>
          </a:p>
          <a:p>
            <a:r>
              <a:rPr lang="en-AU" dirty="0"/>
              <a:t>Awkward or sustained positions</a:t>
            </a:r>
          </a:p>
          <a:p>
            <a:pPr lvl="1"/>
            <a:r>
              <a:rPr lang="en-AU" dirty="0"/>
              <a:t>Mowing/slashing</a:t>
            </a:r>
          </a:p>
          <a:p>
            <a:pPr lvl="1"/>
            <a:r>
              <a:rPr lang="en-AU" dirty="0"/>
              <a:t>Maintenance work (reaching above head)</a:t>
            </a:r>
          </a:p>
          <a:p>
            <a:r>
              <a:rPr lang="en-AU" dirty="0"/>
              <a:t>Long duration or high repetition</a:t>
            </a:r>
          </a:p>
          <a:p>
            <a:r>
              <a:rPr lang="en-AU" dirty="0"/>
              <a:t>Vibration</a:t>
            </a:r>
          </a:p>
          <a:p>
            <a:pPr lvl="1"/>
            <a:r>
              <a:rPr lang="en-AU" dirty="0"/>
              <a:t>Tool use</a:t>
            </a:r>
          </a:p>
          <a:p>
            <a:pPr lvl="1"/>
            <a:r>
              <a:rPr lang="en-AU" dirty="0"/>
              <a:t>Tractors/mowers</a:t>
            </a:r>
          </a:p>
        </p:txBody>
      </p:sp>
      <p:pic>
        <p:nvPicPr>
          <p:cNvPr id="4" name="Picture 5" descr="CAYIAS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320" y="4521201"/>
            <a:ext cx="16557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420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Manual handling – preventing injury</a:t>
            </a:r>
          </a:p>
        </p:txBody>
      </p:sp>
      <p:sp>
        <p:nvSpPr>
          <p:cNvPr id="3" name="Content Placeholder 2"/>
          <p:cNvSpPr>
            <a:spLocks noGrp="1"/>
          </p:cNvSpPr>
          <p:nvPr>
            <p:ph idx="1"/>
          </p:nvPr>
        </p:nvSpPr>
        <p:spPr/>
        <p:txBody>
          <a:bodyPr/>
          <a:lstStyle/>
          <a:p>
            <a:r>
              <a:rPr lang="en-AU" dirty="0"/>
              <a:t>Design the job so it is easier:</a:t>
            </a:r>
          </a:p>
          <a:p>
            <a:pPr lvl="1"/>
            <a:r>
              <a:rPr lang="en-AU" dirty="0"/>
              <a:t>The way it is done (order, delivery, tools)</a:t>
            </a:r>
          </a:p>
          <a:p>
            <a:pPr lvl="1"/>
            <a:r>
              <a:rPr lang="en-AU" dirty="0"/>
              <a:t>Where the task is done (closer, more comfortable, away from other).</a:t>
            </a:r>
          </a:p>
          <a:p>
            <a:pPr lvl="1"/>
            <a:r>
              <a:rPr lang="en-AU" dirty="0"/>
              <a:t>Use equipment or mechanical assistance to help you (trolley, cart, long-handled tool for leverage).</a:t>
            </a:r>
          </a:p>
          <a:p>
            <a:r>
              <a:rPr lang="en-AU" dirty="0"/>
              <a:t>Manage your exposure to the risks:</a:t>
            </a:r>
          </a:p>
          <a:p>
            <a:pPr lvl="1"/>
            <a:r>
              <a:rPr lang="en-AU" dirty="0"/>
              <a:t>Organising the work (breaking up the tasks during the day)</a:t>
            </a:r>
          </a:p>
          <a:p>
            <a:pPr lvl="1"/>
            <a:r>
              <a:rPr lang="en-AU" dirty="0"/>
              <a:t>Task-specific training (making sure you are doing it in the best possible way).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741" y="2827326"/>
            <a:ext cx="8572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50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Manual handling</a:t>
            </a:r>
          </a:p>
        </p:txBody>
      </p:sp>
      <p:sp>
        <p:nvSpPr>
          <p:cNvPr id="3" name="Content Placeholder 2"/>
          <p:cNvSpPr>
            <a:spLocks noGrp="1"/>
          </p:cNvSpPr>
          <p:nvPr>
            <p:ph idx="1"/>
          </p:nvPr>
        </p:nvSpPr>
        <p:spPr/>
        <p:txBody>
          <a:bodyPr/>
          <a:lstStyle/>
          <a:p>
            <a:pPr marL="0" indent="0">
              <a:buNone/>
            </a:pPr>
            <a:r>
              <a:rPr lang="en-AU" dirty="0"/>
              <a:t>Don’t lift or handle more than can be easily managed. </a:t>
            </a:r>
          </a:p>
          <a:p>
            <a:pPr marL="0" indent="0">
              <a:buNone/>
            </a:pPr>
            <a:endParaRPr lang="en-AU" dirty="0"/>
          </a:p>
          <a:p>
            <a:pPr marL="0" indent="0">
              <a:buNone/>
            </a:pPr>
            <a:endParaRPr lang="en-AU" dirty="0"/>
          </a:p>
          <a:p>
            <a:pPr marL="0" indent="0">
              <a:buNone/>
            </a:pPr>
            <a:r>
              <a:rPr lang="en-AU" dirty="0"/>
              <a:t>There is a difference between what you </a:t>
            </a:r>
            <a:r>
              <a:rPr lang="en-AU" i="1" dirty="0"/>
              <a:t>can </a:t>
            </a:r>
            <a:r>
              <a:rPr lang="en-AU" dirty="0"/>
              <a:t>lift and what you </a:t>
            </a:r>
            <a:r>
              <a:rPr lang="en-AU" i="1" dirty="0"/>
              <a:t>can safely </a:t>
            </a:r>
            <a:r>
              <a:rPr lang="en-AU" dirty="0"/>
              <a:t>lift. </a:t>
            </a:r>
          </a:p>
          <a:p>
            <a:endParaRPr lang="en-AU" b="1" dirty="0">
              <a:solidFill>
                <a:srgbClr val="FF0000"/>
              </a:solidFill>
            </a:endParaRPr>
          </a:p>
          <a:p>
            <a:pPr marL="0" indent="0" algn="r">
              <a:buNone/>
            </a:pPr>
            <a:r>
              <a:rPr lang="en-AU" b="1" dirty="0">
                <a:solidFill>
                  <a:srgbClr val="FF0000"/>
                </a:solidFill>
              </a:rPr>
              <a:t>If in doubt, get help.</a:t>
            </a:r>
          </a:p>
        </p:txBody>
      </p:sp>
      <p:pic>
        <p:nvPicPr>
          <p:cNvPr id="4" name="Picture 7" descr="CA7YR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945" y="2319688"/>
            <a:ext cx="1450625" cy="145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9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QN05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439" y="4625975"/>
            <a:ext cx="20510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Manual handling</a:t>
            </a:r>
          </a:p>
        </p:txBody>
      </p:sp>
      <p:sp>
        <p:nvSpPr>
          <p:cNvPr id="3" name="Content Placeholder 2"/>
          <p:cNvSpPr>
            <a:spLocks noGrp="1"/>
          </p:cNvSpPr>
          <p:nvPr>
            <p:ph idx="1"/>
          </p:nvPr>
        </p:nvSpPr>
        <p:spPr/>
        <p:txBody>
          <a:bodyPr/>
          <a:lstStyle/>
          <a:p>
            <a:pPr marL="0" indent="0">
              <a:buNone/>
            </a:pPr>
            <a:r>
              <a:rPr lang="en-AU" b="1" dirty="0"/>
              <a:t>What can you do to make your work safer? </a:t>
            </a:r>
            <a:endParaRPr lang="en-AU" dirty="0"/>
          </a:p>
          <a:p>
            <a:r>
              <a:rPr lang="en-AU" dirty="0"/>
              <a:t>Think about each task</a:t>
            </a:r>
          </a:p>
          <a:p>
            <a:r>
              <a:rPr lang="en-AU" dirty="0"/>
              <a:t>Plan the task – and plan each lift</a:t>
            </a:r>
          </a:p>
          <a:p>
            <a:r>
              <a:rPr lang="en-AU" dirty="0"/>
              <a:t>Use team lifting and mechanical devices</a:t>
            </a:r>
          </a:p>
          <a:p>
            <a:r>
              <a:rPr lang="en-AU" dirty="0"/>
              <a:t>Plan your day for variety</a:t>
            </a:r>
          </a:p>
          <a:p>
            <a:r>
              <a:rPr lang="en-AU" dirty="0"/>
              <a:t>Rest and alternate use of muscle groups</a:t>
            </a:r>
          </a:p>
          <a:p>
            <a:r>
              <a:rPr lang="en-AU" dirty="0"/>
              <a:t>Maintain good posture</a:t>
            </a:r>
          </a:p>
          <a:p>
            <a:r>
              <a:rPr lang="en-AU" dirty="0"/>
              <a:t>Do NOT put yourself at risk.</a:t>
            </a:r>
          </a:p>
        </p:txBody>
      </p:sp>
    </p:spTree>
    <p:extLst>
      <p:ext uri="{BB962C8B-B14F-4D97-AF65-F5344CB8AC3E}">
        <p14:creationId xmlns:p14="http://schemas.microsoft.com/office/powerpoint/2010/main" val="3269403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Infection control</a:t>
            </a:r>
          </a:p>
        </p:txBody>
      </p:sp>
      <p:sp>
        <p:nvSpPr>
          <p:cNvPr id="3" name="Content Placeholder 2"/>
          <p:cNvSpPr>
            <a:spLocks noGrp="1"/>
          </p:cNvSpPr>
          <p:nvPr>
            <p:ph idx="1"/>
          </p:nvPr>
        </p:nvSpPr>
        <p:spPr/>
        <p:txBody>
          <a:bodyPr>
            <a:normAutofit/>
          </a:bodyPr>
          <a:lstStyle/>
          <a:p>
            <a:r>
              <a:rPr lang="en-AU" sz="2400" dirty="0"/>
              <a:t>Due to their nature, DoE workplaces such as schools can be natural amplifiers of infectious disease e.g. large numbers of people congregating in close proximity on a daily basis. </a:t>
            </a:r>
          </a:p>
          <a:p>
            <a:r>
              <a:rPr lang="en-AU" sz="2400" dirty="0"/>
              <a:t>An infection control program is important to minimise the spread of infectious disease.</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l="3230" t="14034" r="3447"/>
          <a:stretch>
            <a:fillRect/>
          </a:stretch>
        </p:blipFill>
        <p:spPr bwMode="auto">
          <a:xfrm>
            <a:off x="3921712" y="4108016"/>
            <a:ext cx="3949216" cy="25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AIJST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587" y="4150244"/>
            <a:ext cx="1219200" cy="97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AS5UZ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748" y="5620856"/>
            <a:ext cx="1353816" cy="10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935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Infection control</a:t>
            </a:r>
          </a:p>
        </p:txBody>
      </p:sp>
      <p:sp>
        <p:nvSpPr>
          <p:cNvPr id="3" name="Content Placeholder 2"/>
          <p:cNvSpPr>
            <a:spLocks noGrp="1"/>
          </p:cNvSpPr>
          <p:nvPr>
            <p:ph idx="1"/>
          </p:nvPr>
        </p:nvSpPr>
        <p:spPr/>
        <p:txBody>
          <a:bodyPr>
            <a:normAutofit lnSpcReduction="10000"/>
          </a:bodyPr>
          <a:lstStyle/>
          <a:p>
            <a:pPr marL="0" indent="0">
              <a:buNone/>
            </a:pPr>
            <a:r>
              <a:rPr lang="en-AU" b="1" dirty="0"/>
              <a:t>What are standard precautions? </a:t>
            </a:r>
          </a:p>
          <a:p>
            <a:r>
              <a:rPr lang="en-AU" dirty="0"/>
              <a:t>Assume that all blood and bodily fluids/substances are potentially infectious and therefore apply: </a:t>
            </a:r>
          </a:p>
          <a:p>
            <a:pPr lvl="1"/>
            <a:r>
              <a:rPr lang="en-AU" dirty="0"/>
              <a:t>good hygiene including hand washing;</a:t>
            </a:r>
          </a:p>
          <a:p>
            <a:pPr lvl="1"/>
            <a:r>
              <a:rPr lang="en-AU" dirty="0"/>
              <a:t>use of PPE;</a:t>
            </a:r>
          </a:p>
          <a:p>
            <a:pPr lvl="1"/>
            <a:r>
              <a:rPr lang="en-AU" dirty="0"/>
              <a:t>appropriate waste disposal;</a:t>
            </a:r>
          </a:p>
          <a:p>
            <a:pPr lvl="1"/>
            <a:r>
              <a:rPr lang="en-AU" dirty="0"/>
              <a:t>cleaning and sanitation; and </a:t>
            </a:r>
          </a:p>
          <a:p>
            <a:pPr lvl="1"/>
            <a:r>
              <a:rPr lang="en-AU" dirty="0"/>
              <a:t>know your immunisation status (e.g. all common childhood illnesses as well as Hepatitis A and Hepatitis B).</a:t>
            </a:r>
          </a:p>
        </p:txBody>
      </p:sp>
    </p:spTree>
    <p:extLst>
      <p:ext uri="{BB962C8B-B14F-4D97-AF65-F5344CB8AC3E}">
        <p14:creationId xmlns:p14="http://schemas.microsoft.com/office/powerpoint/2010/main" val="3988547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Infection control</a:t>
            </a:r>
          </a:p>
        </p:txBody>
      </p:sp>
      <p:sp>
        <p:nvSpPr>
          <p:cNvPr id="3" name="Content Placeholder 2"/>
          <p:cNvSpPr>
            <a:spLocks noGrp="1"/>
          </p:cNvSpPr>
          <p:nvPr>
            <p:ph idx="1"/>
          </p:nvPr>
        </p:nvSpPr>
        <p:spPr/>
        <p:txBody>
          <a:bodyPr/>
          <a:lstStyle/>
          <a:p>
            <a:r>
              <a:rPr lang="en-AU" dirty="0"/>
              <a:t>Infectious diseases may be:</a:t>
            </a:r>
          </a:p>
          <a:p>
            <a:pPr lvl="1"/>
            <a:r>
              <a:rPr lang="en-AU" dirty="0"/>
              <a:t>Blood borne e.g. Hepatitis B;</a:t>
            </a:r>
          </a:p>
          <a:p>
            <a:pPr lvl="1"/>
            <a:r>
              <a:rPr lang="en-AU" dirty="0"/>
              <a:t>Airborne/droplet e.g. Influenza, COVID-19</a:t>
            </a:r>
          </a:p>
          <a:p>
            <a:pPr lvl="1"/>
            <a:r>
              <a:rPr lang="en-AU" dirty="0"/>
              <a:t>Transferred via contact e.g. Gastroenteritis </a:t>
            </a:r>
          </a:p>
          <a:p>
            <a:r>
              <a:rPr lang="en-AU" dirty="0"/>
              <a:t>Control measures to prevent infection are based on the method of transmission.</a:t>
            </a:r>
          </a:p>
          <a:p>
            <a:r>
              <a:rPr lang="en-AU" dirty="0"/>
              <a:t>Schools officers are considered </a:t>
            </a:r>
            <a:r>
              <a:rPr lang="en-AU" i="1" dirty="0"/>
              <a:t>at risk </a:t>
            </a:r>
            <a:r>
              <a:rPr lang="en-AU" dirty="0"/>
              <a:t>of contracting Hepatitis A and B and are therefore able to access school funded vaccination. </a:t>
            </a:r>
          </a:p>
        </p:txBody>
      </p:sp>
    </p:spTree>
    <p:extLst>
      <p:ext uri="{BB962C8B-B14F-4D97-AF65-F5344CB8AC3E}">
        <p14:creationId xmlns:p14="http://schemas.microsoft.com/office/powerpoint/2010/main" val="422810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do you keep safe?</a:t>
            </a:r>
          </a:p>
        </p:txBody>
      </p:sp>
      <p:sp>
        <p:nvSpPr>
          <p:cNvPr id="3" name="Content Placeholder 2"/>
          <p:cNvSpPr>
            <a:spLocks noGrp="1"/>
          </p:cNvSpPr>
          <p:nvPr>
            <p:ph idx="1"/>
          </p:nvPr>
        </p:nvSpPr>
        <p:spPr/>
        <p:txBody>
          <a:bodyPr>
            <a:normAutofit fontScale="92500" lnSpcReduction="10000"/>
          </a:bodyPr>
          <a:lstStyle/>
          <a:p>
            <a:r>
              <a:rPr lang="en-AU" dirty="0"/>
              <a:t>Most incidents can be avoided. </a:t>
            </a:r>
          </a:p>
          <a:p>
            <a:r>
              <a:rPr lang="en-AU" dirty="0"/>
              <a:t>Rules are </a:t>
            </a:r>
            <a:r>
              <a:rPr lang="en-AU" i="1" dirty="0"/>
              <a:t>not </a:t>
            </a:r>
            <a:r>
              <a:rPr lang="en-AU" dirty="0"/>
              <a:t>made to be broken.</a:t>
            </a:r>
          </a:p>
          <a:p>
            <a:r>
              <a:rPr lang="en-AU" dirty="0"/>
              <a:t>You have responsibilities to yourself and others to work safely in a healthy and safe environment.</a:t>
            </a:r>
          </a:p>
          <a:p>
            <a:r>
              <a:rPr lang="en-AU" dirty="0"/>
              <a:t>Know what is happening around you. </a:t>
            </a:r>
          </a:p>
          <a:p>
            <a:r>
              <a:rPr lang="en-AU" dirty="0"/>
              <a:t>Comply with your legal duties.</a:t>
            </a:r>
          </a:p>
          <a:p>
            <a:r>
              <a:rPr lang="en-AU" dirty="0"/>
              <a:t>Report potentially dangerous situations or practices. </a:t>
            </a:r>
          </a:p>
          <a:p>
            <a:r>
              <a:rPr lang="en-AU" dirty="0"/>
              <a:t>Remove, cover, signpost or barricade hazards where practical – don’t leave it for others. </a:t>
            </a:r>
          </a:p>
        </p:txBody>
      </p:sp>
    </p:spTree>
    <p:extLst>
      <p:ext uri="{BB962C8B-B14F-4D97-AF65-F5344CB8AC3E}">
        <p14:creationId xmlns:p14="http://schemas.microsoft.com/office/powerpoint/2010/main" val="195007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Policies and procedures</a:t>
            </a:r>
          </a:p>
        </p:txBody>
      </p:sp>
      <p:sp>
        <p:nvSpPr>
          <p:cNvPr id="3" name="Content Placeholder 2"/>
          <p:cNvSpPr>
            <a:spLocks noGrp="1"/>
          </p:cNvSpPr>
          <p:nvPr>
            <p:ph idx="1"/>
          </p:nvPr>
        </p:nvSpPr>
        <p:spPr/>
        <p:txBody>
          <a:bodyPr/>
          <a:lstStyle/>
          <a:p>
            <a:r>
              <a:rPr lang="en-AU" dirty="0"/>
              <a:t>Employment details</a:t>
            </a:r>
          </a:p>
          <a:p>
            <a:pPr lvl="1"/>
            <a:r>
              <a:rPr lang="en-AU" dirty="0"/>
              <a:t>Pay details, general working conditions, personal details.</a:t>
            </a:r>
          </a:p>
          <a:p>
            <a:r>
              <a:rPr lang="en-AU" dirty="0"/>
              <a:t>Corporate documents</a:t>
            </a:r>
          </a:p>
          <a:p>
            <a:pPr lvl="1"/>
            <a:r>
              <a:rPr lang="en-AU" dirty="0"/>
              <a:t>Code of conduct, procedures register, Creating Healthier Workplaces website</a:t>
            </a:r>
          </a:p>
          <a:p>
            <a:r>
              <a:rPr lang="en-AU" dirty="0"/>
              <a:t>Local procedures</a:t>
            </a:r>
          </a:p>
          <a:p>
            <a:pPr lvl="1"/>
            <a:r>
              <a:rPr lang="en-AU" dirty="0"/>
              <a:t>Emergency procedures, purchasing, security</a:t>
            </a:r>
          </a:p>
        </p:txBody>
      </p:sp>
    </p:spTree>
    <p:extLst>
      <p:ext uri="{BB962C8B-B14F-4D97-AF65-F5344CB8AC3E}">
        <p14:creationId xmlns:p14="http://schemas.microsoft.com/office/powerpoint/2010/main" val="384116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Housekeeping</a:t>
            </a:r>
          </a:p>
        </p:txBody>
      </p:sp>
      <p:pic>
        <p:nvPicPr>
          <p:cNvPr id="4"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359291"/>
            <a:ext cx="8142972" cy="53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5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Housekeeping</a:t>
            </a:r>
          </a:p>
        </p:txBody>
      </p:sp>
      <p:sp>
        <p:nvSpPr>
          <p:cNvPr id="3" name="Content Placeholder 2"/>
          <p:cNvSpPr>
            <a:spLocks noGrp="1"/>
          </p:cNvSpPr>
          <p:nvPr>
            <p:ph idx="1"/>
          </p:nvPr>
        </p:nvSpPr>
        <p:spPr/>
        <p:txBody>
          <a:bodyPr>
            <a:normAutofit lnSpcReduction="10000"/>
          </a:bodyPr>
          <a:lstStyle/>
          <a:p>
            <a:pPr marL="0" indent="0">
              <a:buNone/>
            </a:pPr>
            <a:r>
              <a:rPr lang="en-AU" dirty="0"/>
              <a:t>Safe housekeeping tips:</a:t>
            </a:r>
          </a:p>
          <a:p>
            <a:r>
              <a:rPr lang="en-AU" dirty="0"/>
              <a:t>Ensure appropriate, safe and clear access.</a:t>
            </a:r>
          </a:p>
          <a:p>
            <a:r>
              <a:rPr lang="en-AU" dirty="0"/>
              <a:t>Organise storage of materials and plant.</a:t>
            </a:r>
          </a:p>
          <a:p>
            <a:r>
              <a:rPr lang="en-AU" dirty="0"/>
              <a:t>Collect and dispose of rubbish and unused items.</a:t>
            </a:r>
          </a:p>
          <a:p>
            <a:r>
              <a:rPr lang="en-AU" dirty="0"/>
              <a:t>Keep maintenance and repair records.</a:t>
            </a:r>
          </a:p>
          <a:p>
            <a:r>
              <a:rPr lang="en-AU" dirty="0"/>
              <a:t>Secure the shed or chemicals/equipment.</a:t>
            </a:r>
          </a:p>
          <a:p>
            <a:r>
              <a:rPr lang="en-AU" dirty="0"/>
              <a:t>Display safety signage/information (i.e. SOPS)</a:t>
            </a:r>
          </a:p>
          <a:p>
            <a:r>
              <a:rPr lang="en-AU" dirty="0"/>
              <a:t>Regularly inspect your work areas.</a:t>
            </a:r>
          </a:p>
        </p:txBody>
      </p:sp>
      <p:pic>
        <p:nvPicPr>
          <p:cNvPr id="4" name="Picture 8" descr="M28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963" y="1027907"/>
            <a:ext cx="1917353" cy="12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02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167" y="2446774"/>
            <a:ext cx="1065147" cy="14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34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Sun safety</a:t>
            </a:r>
          </a:p>
        </p:txBody>
      </p:sp>
      <p:sp>
        <p:nvSpPr>
          <p:cNvPr id="3" name="Content Placeholder 2"/>
          <p:cNvSpPr>
            <a:spLocks noGrp="1"/>
          </p:cNvSpPr>
          <p:nvPr>
            <p:ph idx="1"/>
          </p:nvPr>
        </p:nvSpPr>
        <p:spPr>
          <a:xfrm>
            <a:off x="628650" y="1825624"/>
            <a:ext cx="7886700" cy="4667249"/>
          </a:xfrm>
        </p:spPr>
        <p:txBody>
          <a:bodyPr>
            <a:normAutofit lnSpcReduction="10000"/>
          </a:bodyPr>
          <a:lstStyle/>
          <a:p>
            <a:pPr marL="0" indent="0">
              <a:buNone/>
            </a:pPr>
            <a:r>
              <a:rPr lang="en-AU" dirty="0"/>
              <a:t>Skin cancer in Australia</a:t>
            </a:r>
          </a:p>
          <a:p>
            <a:r>
              <a:rPr lang="en-AU" dirty="0"/>
              <a:t>Australia has the highest rate of skin cancer in the world.</a:t>
            </a:r>
          </a:p>
          <a:p>
            <a:r>
              <a:rPr lang="en-AU" dirty="0"/>
              <a:t>About 1,500 Australians die every year from skin cancer related to ultraviolet radiation exposure. </a:t>
            </a:r>
          </a:p>
          <a:p>
            <a:r>
              <a:rPr lang="en-AU" dirty="0"/>
              <a:t>The department supports a </a:t>
            </a:r>
            <a:r>
              <a:rPr lang="en-AU" i="1" dirty="0"/>
              <a:t>sun smart </a:t>
            </a:r>
            <a:r>
              <a:rPr lang="en-AU" dirty="0"/>
              <a:t>school environment. </a:t>
            </a:r>
          </a:p>
          <a:p>
            <a:r>
              <a:rPr lang="en-AU" dirty="0"/>
              <a:t>Schools officers are provided with sun smart clothing that must be worn when working outside.</a:t>
            </a:r>
          </a:p>
        </p:txBody>
      </p:sp>
      <p:pic>
        <p:nvPicPr>
          <p:cNvPr id="4" name="Picture 8" descr="images su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532" y="569418"/>
            <a:ext cx="1633818" cy="161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WLC9U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18" y="5575072"/>
            <a:ext cx="138540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69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Machinery and equipment safety</a:t>
            </a:r>
          </a:p>
        </p:txBody>
      </p:sp>
      <p:sp>
        <p:nvSpPr>
          <p:cNvPr id="3" name="Content Placeholder 2"/>
          <p:cNvSpPr>
            <a:spLocks noGrp="1"/>
          </p:cNvSpPr>
          <p:nvPr>
            <p:ph idx="1"/>
          </p:nvPr>
        </p:nvSpPr>
        <p:spPr/>
        <p:txBody>
          <a:bodyPr>
            <a:normAutofit lnSpcReduction="10000"/>
          </a:bodyPr>
          <a:lstStyle/>
          <a:p>
            <a:r>
              <a:rPr lang="en-AU" dirty="0"/>
              <a:t>Understand how to operate equipment safely:</a:t>
            </a:r>
          </a:p>
          <a:p>
            <a:pPr lvl="1"/>
            <a:r>
              <a:rPr lang="en-AU" dirty="0"/>
              <a:t>refer to safe operating procedures (SOPs);</a:t>
            </a:r>
          </a:p>
          <a:p>
            <a:pPr lvl="1"/>
            <a:r>
              <a:rPr lang="en-AU" dirty="0"/>
              <a:t>refer to manufacturers manuals and instructions;</a:t>
            </a:r>
          </a:p>
          <a:p>
            <a:pPr lvl="1"/>
            <a:r>
              <a:rPr lang="en-AU" dirty="0"/>
              <a:t>undertake training when required e.g. tractor operation;</a:t>
            </a:r>
          </a:p>
          <a:p>
            <a:pPr lvl="1"/>
            <a:r>
              <a:rPr lang="en-AU" dirty="0"/>
              <a:t>ask experienced operators; and </a:t>
            </a:r>
          </a:p>
          <a:p>
            <a:pPr lvl="1"/>
            <a:r>
              <a:rPr lang="en-AU" dirty="0"/>
              <a:t>do not remove, disable or alter any safety feature</a:t>
            </a:r>
          </a:p>
          <a:p>
            <a:r>
              <a:rPr lang="en-AU" dirty="0"/>
              <a:t>Use resources and keep records:</a:t>
            </a:r>
          </a:p>
          <a:p>
            <a:pPr lvl="1"/>
            <a:r>
              <a:rPr lang="en-AU" dirty="0"/>
              <a:t>SOPs; and </a:t>
            </a:r>
          </a:p>
          <a:p>
            <a:pPr lvl="1"/>
            <a:r>
              <a:rPr lang="en-AU" dirty="0">
                <a:hlinkClick r:id="rId3"/>
              </a:rPr>
              <a:t>Equipment maintenance records</a:t>
            </a:r>
            <a:endParaRPr lang="en-AU" dirty="0"/>
          </a:p>
          <a:p>
            <a:r>
              <a:rPr lang="en-AU" dirty="0"/>
              <a:t>Use </a:t>
            </a:r>
            <a:r>
              <a:rPr lang="en-AU" dirty="0">
                <a:hlinkClick r:id="rId4"/>
              </a:rPr>
              <a:t>personal protective equipment </a:t>
            </a:r>
            <a:r>
              <a:rPr lang="en-AU" dirty="0"/>
              <a:t>(PPE)</a:t>
            </a:r>
          </a:p>
          <a:p>
            <a:pPr marL="457200" lvl="1" indent="0">
              <a:buNone/>
            </a:pPr>
            <a:endParaRPr lang="en-AU" dirty="0"/>
          </a:p>
        </p:txBody>
      </p:sp>
      <p:pic>
        <p:nvPicPr>
          <p:cNvPr id="4" name="Picture 4" descr="CA6N0KX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993" y="4408675"/>
            <a:ext cx="1169742" cy="105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08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Machinery and equipment safety </a:t>
            </a:r>
          </a:p>
        </p:txBody>
      </p:sp>
      <p:sp>
        <p:nvSpPr>
          <p:cNvPr id="3" name="Content Placeholder 2"/>
          <p:cNvSpPr>
            <a:spLocks noGrp="1"/>
          </p:cNvSpPr>
          <p:nvPr>
            <p:ph idx="1"/>
          </p:nvPr>
        </p:nvSpPr>
        <p:spPr/>
        <p:txBody>
          <a:bodyPr>
            <a:normAutofit lnSpcReduction="10000"/>
          </a:bodyPr>
          <a:lstStyle/>
          <a:p>
            <a:pPr marL="0" indent="0">
              <a:buNone/>
            </a:pPr>
            <a:r>
              <a:rPr lang="en-AU" dirty="0"/>
              <a:t>What do you need to do to be safe with tools?</a:t>
            </a:r>
          </a:p>
          <a:p>
            <a:pPr marL="514350" indent="-514350">
              <a:buAutoNum type="arabicPeriod"/>
            </a:pPr>
            <a:r>
              <a:rPr lang="en-AU" dirty="0"/>
              <a:t>Use the right tool for the job.</a:t>
            </a:r>
          </a:p>
          <a:p>
            <a:pPr marL="514350" indent="-514350">
              <a:buAutoNum type="arabicPeriod"/>
            </a:pPr>
            <a:r>
              <a:rPr lang="en-AU" dirty="0"/>
              <a:t>Operate according to the manufacturer’s instructions and within design limitations.</a:t>
            </a:r>
          </a:p>
          <a:p>
            <a:pPr marL="514350" indent="-514350">
              <a:buAutoNum type="arabicPeriod"/>
            </a:pPr>
            <a:r>
              <a:rPr lang="en-AU" dirty="0"/>
              <a:t>Know how to use the tool safely and properly.</a:t>
            </a:r>
          </a:p>
          <a:p>
            <a:pPr marL="514350" indent="-514350">
              <a:buAutoNum type="arabicPeriod"/>
            </a:pPr>
            <a:r>
              <a:rPr lang="en-AU" dirty="0"/>
              <a:t>Keep all tools in good condition with regular maintenance. </a:t>
            </a:r>
          </a:p>
          <a:p>
            <a:pPr marL="514350" indent="-514350">
              <a:buAutoNum type="arabicPeriod"/>
            </a:pPr>
            <a:r>
              <a:rPr lang="en-AU" dirty="0"/>
              <a:t>Examine each tool for proper damage before use.</a:t>
            </a:r>
          </a:p>
          <a:p>
            <a:pPr marL="514350" indent="-514350">
              <a:buAutoNum type="arabicPeriod"/>
            </a:pPr>
            <a:r>
              <a:rPr lang="en-AU" dirty="0"/>
              <a:t>Provide and use the proper PPE.</a:t>
            </a:r>
          </a:p>
        </p:txBody>
      </p:sp>
      <p:pic>
        <p:nvPicPr>
          <p:cNvPr id="4" name="Picture 5" descr="CASB8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290" y="2358188"/>
            <a:ext cx="959798" cy="9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R55UY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090" y="5568471"/>
            <a:ext cx="1071997" cy="107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4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Personal protective equipment</a:t>
            </a:r>
          </a:p>
        </p:txBody>
      </p:sp>
      <p:sp>
        <p:nvSpPr>
          <p:cNvPr id="3" name="Content Placeholder 2"/>
          <p:cNvSpPr>
            <a:spLocks noGrp="1"/>
          </p:cNvSpPr>
          <p:nvPr>
            <p:ph idx="1"/>
          </p:nvPr>
        </p:nvSpPr>
        <p:spPr/>
        <p:txBody>
          <a:bodyPr/>
          <a:lstStyle/>
          <a:p>
            <a:r>
              <a:rPr lang="en-AU" dirty="0"/>
              <a:t>Have it with you every day.</a:t>
            </a:r>
          </a:p>
          <a:p>
            <a:r>
              <a:rPr lang="en-AU" dirty="0"/>
              <a:t>Ensure you know how to use it.</a:t>
            </a:r>
          </a:p>
          <a:p>
            <a:r>
              <a:rPr lang="en-AU" dirty="0"/>
              <a:t>Select and use the right gear.</a:t>
            </a:r>
          </a:p>
          <a:p>
            <a:r>
              <a:rPr lang="en-AU" dirty="0"/>
              <a:t>Keep it in good condition.</a:t>
            </a:r>
          </a:p>
          <a:p>
            <a:r>
              <a:rPr lang="en-AU" dirty="0"/>
              <a:t>Store in clean containers.</a:t>
            </a:r>
          </a:p>
          <a:p>
            <a:r>
              <a:rPr lang="en-AU" dirty="0"/>
              <a:t>Replace if damaged.</a:t>
            </a:r>
          </a:p>
        </p:txBody>
      </p:sp>
      <p:pic>
        <p:nvPicPr>
          <p:cNvPr id="4" name="Picture 12" descr="33-6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835" y="1825625"/>
            <a:ext cx="1310804" cy="133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AIF4B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909" y="3654958"/>
            <a:ext cx="2030655" cy="203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860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E-MSPowerPoint-template-standard.potx [Read-Only]" id="{9CCC3666-248A-4A19-BF5B-88B366F6D1DE}" vid="{55FC4B58-BBE3-4156-9B74-998A4AC487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E8B6745F31D34CAF5915480B819D89" ma:contentTypeVersion="12" ma:contentTypeDescription="Create a new document." ma:contentTypeScope="" ma:versionID="5b7e907cc2c014eed8bb5c763b2bb46f">
  <xsd:schema xmlns:xsd="http://www.w3.org/2001/XMLSchema" xmlns:xs="http://www.w3.org/2001/XMLSchema" xmlns:p="http://schemas.microsoft.com/office/2006/metadata/properties" xmlns:ns1="http://schemas.microsoft.com/sharepoint/v3" xmlns:ns2="f114f5df-7614-43c1-ba8e-2daa6e537108" targetNamespace="http://schemas.microsoft.com/office/2006/metadata/properties" ma:root="true" ma:fieldsID="f90c9667ab35baeed3a09f912e64f61a" ns1:_="" ns2:_="">
    <xsd:import namespace="http://schemas.microsoft.com/sharepoint/v3"/>
    <xsd:import namespace="f114f5df-7614-43c1-ba8e-2daa6e537108"/>
    <xsd:element name="properties">
      <xsd:complexType>
        <xsd:sequence>
          <xsd:element name="documentManagement">
            <xsd:complexType>
              <xsd:all>
                <xsd:element ref="ns1:PublishingStartDate" minOccurs="0"/>
                <xsd:element ref="ns1:PublishingExpirationDate" minOccurs="0"/>
                <xsd:element ref="ns2:Category_x0020_Initiatives_x0020_and_x0020_Strategies"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4f5df-7614-43c1-ba8e-2daa6e537108" elementFormDefault="qualified">
    <xsd:import namespace="http://schemas.microsoft.com/office/2006/documentManagement/types"/>
    <xsd:import namespace="http://schemas.microsoft.com/office/infopath/2007/PartnerControls"/>
    <xsd:element name="Category_x0020_Initiatives_x0020_and_x0020_Strategies" ma:index="10" nillable="true" ma:displayName="IA Category 5" ma:format="Dropdown" ma:internalName="Category_x0020_Initiatives_x0020_and_x0020_Strategies">
      <xsd:simpleType>
        <xsd:restriction base="dms:Choice">
          <xsd:enumeration value="Initiatives and Strategies"/>
          <xsd:enumeration value="Behaviour"/>
          <xsd:enumeration value="Health and wellbeing"/>
          <xsd:enumeration value="Initiatives"/>
          <xsd:enumeration value="Policies"/>
          <xsd:enumeration value="Strategies and programs"/>
        </xsd:restriction>
      </xsd:simpleType>
    </xsd:element>
    <xsd:element name="PPContentOwner" ma:index="11"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2"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3"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4" nillable="true" ma:displayName="Submitted Date" ma:description="The date and time when this item was submitted for approval." ma:format="DateOnly" ma:internalName="PPSubmittedDate">
      <xsd:simpleType>
        <xsd:restriction base="dms:DateTime"/>
      </xsd:simpleType>
    </xsd:element>
    <xsd:element name="PPModeratedBy" ma:index="15"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6" nillable="true" ma:displayName="Moderated Date" ma:description="The date that the item was either approved or rejected." ma:format="DateOnly" ma:internalName="PPModeratedDate">
      <xsd:simpleType>
        <xsd:restriction base="dms:DateTime"/>
      </xsd:simpleType>
    </xsd:element>
    <xsd:element name="PPReferenceNumber" ma:index="17"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8"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9" nillable="true" ma:displayName="Review Date" ma:description="The date the item's content will be next due for review." ma:format="DateOnly" ma:internalName="PPReviewDate">
      <xsd:simpleType>
        <xsd:restriction base="dms:DateTime"/>
      </xsd:simpleType>
    </xsd:element>
    <xsd:element name="PPLastReviewedDate" ma:index="20" nillable="true" ma:displayName="Last Reviewed Date" ma:description="The date the item's content was last reviewed." ma:internalName="PPLastReviewedDate">
      <xsd:simpleType>
        <xsd:restriction base="dms:DateTime"/>
      </xsd:simpleType>
    </xsd:element>
    <xsd:element name="PPLastReviewedBy" ma:index="21"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2"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PPContentOwner xmlns="f114f5df-7614-43c1-ba8e-2daa6e537108">
      <UserInfo>
        <DisplayName/>
        <AccountId xsi:nil="true"/>
        <AccountType/>
      </UserInfo>
    </PPContentOwner>
    <PPModeratedBy xmlns="f114f5df-7614-43c1-ba8e-2daa6e537108">
      <UserInfo>
        <DisplayName>WATKINS, Lydia</DisplayName>
        <AccountId>112</AccountId>
        <AccountType/>
      </UserInfo>
    </PPModeratedBy>
    <PPContentApprover xmlns="f114f5df-7614-43c1-ba8e-2daa6e537108">
      <UserInfo>
        <DisplayName/>
        <AccountId xsi:nil="true"/>
        <AccountType/>
      </UserInfo>
    </PPContentApprover>
    <Category_x0020_Initiatives_x0020_and_x0020_Strategies xmlns="f114f5df-7614-43c1-ba8e-2daa6e537108">Health and wellbeing</Category_x0020_Initiatives_x0020_and_x0020_Strategies>
    <PPLastReviewedDate xmlns="f114f5df-7614-43c1-ba8e-2daa6e537108">2022-04-27T05:12:39+00:00</PPLastReviewedDate>
    <PPPublishedNotificationAddresses xmlns="f114f5df-7614-43c1-ba8e-2daa6e537108" xsi:nil="true"/>
    <PPModeratedDate xmlns="f114f5df-7614-43c1-ba8e-2daa6e537108">2022-04-27T05:12:39+00:00</PPModeratedDate>
    <PPContentAuthor xmlns="f114f5df-7614-43c1-ba8e-2daa6e537108">
      <UserInfo>
        <DisplayName/>
        <AccountId xsi:nil="true"/>
        <AccountType/>
      </UserInfo>
    </PPContentAuthor>
    <PPSubmittedBy xmlns="f114f5df-7614-43c1-ba8e-2daa6e537108">
      <UserInfo>
        <DisplayName>WATKINS, Lydia</DisplayName>
        <AccountId>112</AccountId>
        <AccountType/>
      </UserInfo>
    </PPSubmittedBy>
    <PPReviewDate xmlns="f114f5df-7614-43c1-ba8e-2daa6e537108" xsi:nil="true"/>
    <PPLastReviewedBy xmlns="f114f5df-7614-43c1-ba8e-2daa6e537108">
      <UserInfo>
        <DisplayName>WATKINS, Lydia</DisplayName>
        <AccountId>112</AccountId>
        <AccountType/>
      </UserInfo>
    </PPLastReviewedBy>
    <PPSubmittedDate xmlns="f114f5df-7614-43c1-ba8e-2daa6e537108">2022-04-26T06:10:42+00:00</PPSubmittedDate>
    <PPReferenceNumber xmlns="f114f5df-7614-43c1-ba8e-2daa6e5371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24A835-972B-4022-A145-851A06AC3A8E}"/>
</file>

<file path=customXml/itemProps2.xml><?xml version="1.0" encoding="utf-8"?>
<ds:datastoreItem xmlns:ds="http://schemas.openxmlformats.org/officeDocument/2006/customXml" ds:itemID="{DEF6C4D5-B7DD-460F-A264-5A6231F0F6D7}"/>
</file>

<file path=customXml/itemProps3.xml><?xml version="1.0" encoding="utf-8"?>
<ds:datastoreItem xmlns:ds="http://schemas.openxmlformats.org/officeDocument/2006/customXml" ds:itemID="{8AF29115-1FE7-41C1-84FA-92DA0E6D378E}"/>
</file>

<file path=docProps/app.xml><?xml version="1.0" encoding="utf-8"?>
<Properties xmlns="http://schemas.openxmlformats.org/officeDocument/2006/extended-properties" xmlns:vt="http://schemas.openxmlformats.org/officeDocument/2006/docPropsVTypes">
  <Template>New powerpoint template</Template>
  <TotalTime>388</TotalTime>
  <Words>6186</Words>
  <Application>Microsoft Office PowerPoint</Application>
  <PresentationFormat>On-screen Show (4:3)</PresentationFormat>
  <Paragraphs>499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Times</vt:lpstr>
      <vt:lpstr>Office Theme</vt:lpstr>
      <vt:lpstr>Workplace induction for schools officers</vt:lpstr>
      <vt:lpstr>Induction resources</vt:lpstr>
      <vt:lpstr>Policies and procedures</vt:lpstr>
      <vt:lpstr>Housekeeping</vt:lpstr>
      <vt:lpstr>Housekeeping</vt:lpstr>
      <vt:lpstr>Sun safety</vt:lpstr>
      <vt:lpstr>Machinery and equipment safety</vt:lpstr>
      <vt:lpstr>Machinery and equipment safety </vt:lpstr>
      <vt:lpstr>Personal protective equipment</vt:lpstr>
      <vt:lpstr>Hearing loss</vt:lpstr>
      <vt:lpstr>Chemicals</vt:lpstr>
      <vt:lpstr>Chemicals</vt:lpstr>
      <vt:lpstr>Asbestos management and BEMIR</vt:lpstr>
      <vt:lpstr>Working at heights</vt:lpstr>
      <vt:lpstr>Working at heights</vt:lpstr>
      <vt:lpstr>Working at heights</vt:lpstr>
      <vt:lpstr>Working at heights – minimising risks</vt:lpstr>
      <vt:lpstr>Manual handling</vt:lpstr>
      <vt:lpstr>Manual handling</vt:lpstr>
      <vt:lpstr>Manual handling – injury causes</vt:lpstr>
      <vt:lpstr>Manual handling – preventing injury</vt:lpstr>
      <vt:lpstr>Manual handling</vt:lpstr>
      <vt:lpstr>Manual handling</vt:lpstr>
      <vt:lpstr>Infection control</vt:lpstr>
      <vt:lpstr>Infection control</vt:lpstr>
      <vt:lpstr>Infection control</vt:lpstr>
      <vt:lpstr>How do you keep safe?</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induction for schools officers</dc:title>
  <dc:subject>Workplace induction for schools officers</dc:subject>
  <dc:creator>Queensland Government</dc:creator>
  <cp:keywords>Workplace induction; schools officers</cp:keywords>
  <cp:revision>45</cp:revision>
  <dcterms:created xsi:type="dcterms:W3CDTF">2018-05-23T22:10:36Z</dcterms:created>
  <dcterms:modified xsi:type="dcterms:W3CDTF">2022-04-06T02:20:42Z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0x01010020E8B6745F31D34CAF5915480B819D89</vt:lpwstr>
  </property>
</Properties>
</file>